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4" r:id="rId5"/>
    <p:sldId id="260" r:id="rId6"/>
    <p:sldId id="261" r:id="rId7"/>
    <p:sldId id="262" r:id="rId8"/>
    <p:sldId id="263" r:id="rId9"/>
    <p:sldId id="276" r:id="rId10"/>
    <p:sldId id="277" r:id="rId11"/>
  </p:sldIdLst>
  <p:sldSz cx="18288000" cy="10287000"/>
  <p:notesSz cx="6858000" cy="9144000"/>
  <p:embeddedFontLst>
    <p:embeddedFont>
      <p:font typeface="Cormorant Garamond Bold Italics" panose="020B0604020202020204" charset="0"/>
      <p:regular r:id="rId12"/>
    </p:embeddedFont>
    <p:embeddedFont>
      <p:font typeface="Quicksand" panose="020B0604020202020204" charset="0"/>
      <p:regular r:id="rId13"/>
    </p:embeddedFont>
    <p:embeddedFont>
      <p:font typeface="Quicksand Bold"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82" y="31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9158735" y="990600"/>
            <a:ext cx="8114971" cy="0"/>
          </a:xfrm>
          <a:prstGeom prst="line">
            <a:avLst/>
          </a:prstGeom>
          <a:ln w="76200" cap="flat">
            <a:solidFill>
              <a:srgbClr val="0F4662"/>
            </a:solidFill>
            <a:prstDash val="solid"/>
            <a:headEnd type="none" w="sm" len="sm"/>
            <a:tailEnd type="none" w="sm" len="sm"/>
          </a:ln>
        </p:spPr>
        <p:txBody>
          <a:bodyPr/>
          <a:lstStyle/>
          <a:p>
            <a:endParaRPr lang="en-US"/>
          </a:p>
        </p:txBody>
      </p:sp>
      <p:sp>
        <p:nvSpPr>
          <p:cNvPr id="3" name="AutoShape 3"/>
          <p:cNvSpPr/>
          <p:nvPr/>
        </p:nvSpPr>
        <p:spPr>
          <a:xfrm>
            <a:off x="1043764" y="9296400"/>
            <a:ext cx="8114971" cy="0"/>
          </a:xfrm>
          <a:prstGeom prst="line">
            <a:avLst/>
          </a:prstGeom>
          <a:ln w="76200" cap="flat">
            <a:solidFill>
              <a:srgbClr val="0F4662"/>
            </a:solidFill>
            <a:prstDash val="solid"/>
            <a:headEnd type="none" w="sm" len="sm"/>
            <a:tailEnd type="none" w="sm" len="sm"/>
          </a:ln>
        </p:spPr>
        <p:txBody>
          <a:bodyPr/>
          <a:lstStyle/>
          <a:p>
            <a:endParaRPr lang="en-US"/>
          </a:p>
        </p:txBody>
      </p:sp>
      <p:sp>
        <p:nvSpPr>
          <p:cNvPr id="4" name="Freeform 4"/>
          <p:cNvSpPr/>
          <p:nvPr/>
        </p:nvSpPr>
        <p:spPr>
          <a:xfrm>
            <a:off x="9618706" y="9037492"/>
            <a:ext cx="2968854" cy="441617"/>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5" name="Freeform 5"/>
          <p:cNvSpPr/>
          <p:nvPr/>
        </p:nvSpPr>
        <p:spPr>
          <a:xfrm>
            <a:off x="5646742" y="807892"/>
            <a:ext cx="2968854" cy="441617"/>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p:cNvSpPr/>
          <p:nvPr/>
        </p:nvSpPr>
        <p:spPr>
          <a:xfrm>
            <a:off x="2220032" y="253778"/>
            <a:ext cx="2420971" cy="3424119"/>
          </a:xfrm>
          <a:custGeom>
            <a:avLst/>
            <a:gdLst/>
            <a:ahLst/>
            <a:cxnLst/>
            <a:rect l="l" t="t" r="r" b="b"/>
            <a:pathLst>
              <a:path w="2420971" h="3424119">
                <a:moveTo>
                  <a:pt x="0" y="0"/>
                </a:moveTo>
                <a:lnTo>
                  <a:pt x="2420971" y="0"/>
                </a:lnTo>
                <a:lnTo>
                  <a:pt x="2420971" y="3424119"/>
                </a:lnTo>
                <a:lnTo>
                  <a:pt x="0" y="3424119"/>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1028700" y="2867052"/>
            <a:ext cx="16229942" cy="2480211"/>
          </a:xfrm>
          <a:prstGeom prst="rect">
            <a:avLst/>
          </a:prstGeom>
        </p:spPr>
        <p:txBody>
          <a:bodyPr lIns="0" tIns="0" rIns="0" bIns="0" rtlCol="0" anchor="t">
            <a:spAutoFit/>
          </a:bodyPr>
          <a:lstStyle/>
          <a:p>
            <a:pPr marL="0" lvl="0" indent="0" algn="ctr">
              <a:lnSpc>
                <a:spcPts val="20270"/>
              </a:lnSpc>
              <a:spcBef>
                <a:spcPct val="0"/>
              </a:spcBef>
            </a:pPr>
            <a:r>
              <a:rPr lang="en-US" sz="14478" b="1" i="1">
                <a:solidFill>
                  <a:srgbClr val="0F4662"/>
                </a:solidFill>
                <a:latin typeface="Cormorant Garamond Bold Italics"/>
                <a:ea typeface="Cormorant Garamond Bold Italics"/>
                <a:cs typeface="Cormorant Garamond Bold Italics"/>
                <a:sym typeface="Cormorant Garamond Bold Italics"/>
              </a:rPr>
              <a:t>Soroptimist is Growing</a:t>
            </a:r>
          </a:p>
        </p:txBody>
      </p:sp>
      <p:sp>
        <p:nvSpPr>
          <p:cNvPr id="8" name="TextBox 8"/>
          <p:cNvSpPr txBox="1"/>
          <p:nvPr/>
        </p:nvSpPr>
        <p:spPr>
          <a:xfrm>
            <a:off x="2737539" y="5908475"/>
            <a:ext cx="13519888" cy="837844"/>
          </a:xfrm>
          <a:prstGeom prst="rect">
            <a:avLst/>
          </a:prstGeom>
        </p:spPr>
        <p:txBody>
          <a:bodyPr lIns="0" tIns="0" rIns="0" bIns="0" rtlCol="0" anchor="t">
            <a:spAutoFit/>
          </a:bodyPr>
          <a:lstStyle/>
          <a:p>
            <a:pPr marL="0" lvl="0" indent="0" algn="ctr">
              <a:lnSpc>
                <a:spcPts val="6844"/>
              </a:lnSpc>
              <a:spcBef>
                <a:spcPct val="0"/>
              </a:spcBef>
            </a:pPr>
            <a:r>
              <a:rPr lang="en-US" sz="4889">
                <a:solidFill>
                  <a:srgbClr val="0F4662"/>
                </a:solidFill>
                <a:latin typeface="Quicksand"/>
                <a:ea typeface="Quicksand"/>
                <a:cs typeface="Quicksand"/>
                <a:sym typeface="Quicksand"/>
              </a:rPr>
              <a:t>Barbara Spyke, SI Southern Region Governor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3442710" y="3369664"/>
            <a:ext cx="11402580" cy="3185722"/>
          </a:xfrm>
          <a:prstGeom prst="rect">
            <a:avLst/>
          </a:prstGeom>
        </p:spPr>
        <p:txBody>
          <a:bodyPr lIns="0" tIns="0" rIns="0" bIns="0" rtlCol="0" anchor="t">
            <a:spAutoFit/>
          </a:bodyPr>
          <a:lstStyle/>
          <a:p>
            <a:pPr marL="0" lvl="0" indent="0" algn="ctr">
              <a:lnSpc>
                <a:spcPts val="26009"/>
              </a:lnSpc>
              <a:spcBef>
                <a:spcPct val="0"/>
              </a:spcBef>
            </a:pPr>
            <a:r>
              <a:rPr lang="en-US" sz="18577" b="1" i="1">
                <a:solidFill>
                  <a:srgbClr val="0F4662"/>
                </a:solidFill>
                <a:latin typeface="Cormorant Garamond Bold Italics"/>
                <a:ea typeface="Cormorant Garamond Bold Italics"/>
                <a:cs typeface="Cormorant Garamond Bold Italics"/>
                <a:sym typeface="Cormorant Garamond Bold Italics"/>
              </a:rPr>
              <a:t>Thank you</a:t>
            </a:r>
          </a:p>
        </p:txBody>
      </p:sp>
      <p:sp>
        <p:nvSpPr>
          <p:cNvPr id="3" name="AutoShape 3"/>
          <p:cNvSpPr/>
          <p:nvPr/>
        </p:nvSpPr>
        <p:spPr>
          <a:xfrm>
            <a:off x="5897880" y="2215083"/>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4" name="Freeform 4"/>
          <p:cNvSpPr/>
          <p:nvPr/>
        </p:nvSpPr>
        <p:spPr>
          <a:xfrm>
            <a:off x="8304001" y="1116666"/>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5" name="AutoShape 5"/>
          <p:cNvSpPr/>
          <p:nvPr/>
        </p:nvSpPr>
        <p:spPr>
          <a:xfrm>
            <a:off x="5897880" y="8159883"/>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6" name="Freeform 6"/>
          <p:cNvSpPr/>
          <p:nvPr/>
        </p:nvSpPr>
        <p:spPr>
          <a:xfrm>
            <a:off x="8304001" y="9008400"/>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428942"/>
            <a:ext cx="11537525" cy="1085215"/>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Cormorant Garamond Bold Italics"/>
                <a:ea typeface="Cormorant Garamond Bold Italics"/>
                <a:cs typeface="Cormorant Garamond Bold Italics"/>
                <a:sym typeface="Cormorant Garamond Bold Italics"/>
              </a:rPr>
              <a:t>Our Numbers</a:t>
            </a:r>
          </a:p>
        </p:txBody>
      </p:sp>
      <p:sp>
        <p:nvSpPr>
          <p:cNvPr id="3" name="TextBox 3"/>
          <p:cNvSpPr txBox="1"/>
          <p:nvPr/>
        </p:nvSpPr>
        <p:spPr>
          <a:xfrm>
            <a:off x="2605820" y="1929885"/>
            <a:ext cx="13167580" cy="2410083"/>
          </a:xfrm>
          <a:prstGeom prst="rect">
            <a:avLst/>
          </a:prstGeom>
        </p:spPr>
        <p:txBody>
          <a:bodyPr wrap="square" lIns="0" tIns="0" rIns="0" bIns="0" rtlCol="0" anchor="t">
            <a:spAutoFit/>
          </a:bodyPr>
          <a:lstStyle/>
          <a:p>
            <a:pPr algn="l">
              <a:lnSpc>
                <a:spcPts val="6508"/>
              </a:lnSpc>
            </a:pPr>
            <a:r>
              <a:rPr lang="en-US" sz="3828" dirty="0">
                <a:solidFill>
                  <a:srgbClr val="0F4662"/>
                </a:solidFill>
                <a:latin typeface="Quicksand"/>
                <a:ea typeface="Quicksand"/>
                <a:cs typeface="Quicksand"/>
                <a:sym typeface="Quicksand"/>
              </a:rPr>
              <a:t>Spring 2024 total SR Members 286</a:t>
            </a:r>
          </a:p>
          <a:p>
            <a:pPr algn="l">
              <a:lnSpc>
                <a:spcPts val="6508"/>
              </a:lnSpc>
            </a:pPr>
            <a:r>
              <a:rPr lang="en-US" sz="3828" dirty="0">
                <a:solidFill>
                  <a:srgbClr val="0F4662"/>
                </a:solidFill>
                <a:latin typeface="Quicksand"/>
                <a:ea typeface="Quicksand"/>
                <a:cs typeface="Quicksand"/>
                <a:sym typeface="Quicksand"/>
              </a:rPr>
              <a:t>Spring 2025 total SR Members 335 (2 new clubs)</a:t>
            </a:r>
          </a:p>
          <a:p>
            <a:pPr algn="l">
              <a:lnSpc>
                <a:spcPts val="6508"/>
              </a:lnSpc>
            </a:pPr>
            <a:r>
              <a:rPr lang="en-US" sz="3828" dirty="0">
                <a:solidFill>
                  <a:srgbClr val="0F4662"/>
                </a:solidFill>
                <a:latin typeface="Quicksand"/>
                <a:ea typeface="Quicksand"/>
                <a:cs typeface="Quicksand"/>
                <a:sym typeface="Quicksand"/>
              </a:rPr>
              <a:t>Spring 2026 total SR Members 343</a:t>
            </a:r>
          </a:p>
        </p:txBody>
      </p:sp>
      <p:sp>
        <p:nvSpPr>
          <p:cNvPr id="5" name="TextBox 5"/>
          <p:cNvSpPr txBox="1"/>
          <p:nvPr/>
        </p:nvSpPr>
        <p:spPr>
          <a:xfrm>
            <a:off x="2592250" y="5143500"/>
            <a:ext cx="13714550" cy="2447593"/>
          </a:xfrm>
          <a:prstGeom prst="rect">
            <a:avLst/>
          </a:prstGeom>
        </p:spPr>
        <p:txBody>
          <a:bodyPr wrap="square" lIns="0" tIns="0" rIns="0" bIns="0" rtlCol="0" anchor="t">
            <a:spAutoFit/>
          </a:bodyPr>
          <a:lstStyle/>
          <a:p>
            <a:pPr algn="l">
              <a:lnSpc>
                <a:spcPts val="6629"/>
              </a:lnSpc>
            </a:pPr>
            <a:r>
              <a:rPr lang="en-US" sz="3899" b="1" dirty="0">
                <a:solidFill>
                  <a:srgbClr val="0F4662"/>
                </a:solidFill>
                <a:latin typeface="Quicksand Bold"/>
                <a:ea typeface="Quicksand Bold"/>
                <a:cs typeface="Quicksand Bold"/>
                <a:sym typeface="Quicksand Bold"/>
              </a:rPr>
              <a:t>In July 2024 we lost 41 members</a:t>
            </a:r>
          </a:p>
          <a:p>
            <a:pPr algn="l">
              <a:lnSpc>
                <a:spcPts val="6629"/>
              </a:lnSpc>
            </a:pPr>
            <a:r>
              <a:rPr lang="en-US" sz="3899" b="1" dirty="0">
                <a:solidFill>
                  <a:srgbClr val="0F4662"/>
                </a:solidFill>
                <a:latin typeface="Quicksand Bold"/>
                <a:ea typeface="Quicksand Bold"/>
                <a:cs typeface="Quicksand Bold"/>
                <a:sym typeface="Quicksand Bold"/>
              </a:rPr>
              <a:t>In July 2025 we lost 12 members.  </a:t>
            </a:r>
          </a:p>
          <a:p>
            <a:pPr algn="l">
              <a:lnSpc>
                <a:spcPts val="6629"/>
              </a:lnSpc>
            </a:pPr>
            <a:endParaRPr lang="en-US" sz="3899" b="1" dirty="0">
              <a:solidFill>
                <a:srgbClr val="0F4662"/>
              </a:solidFill>
              <a:latin typeface="Quicksand Bold"/>
              <a:ea typeface="Quicksand Bold"/>
              <a:cs typeface="Quicksand Bold"/>
              <a:sym typeface="Quicksand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4077187" y="3279395"/>
            <a:ext cx="12196811" cy="5629275"/>
          </a:xfrm>
          <a:prstGeom prst="rect">
            <a:avLst/>
          </a:prstGeom>
        </p:spPr>
        <p:txBody>
          <a:bodyPr lIns="0" tIns="0" rIns="0" bIns="0" rtlCol="0" anchor="t">
            <a:spAutoFit/>
          </a:bodyPr>
          <a:lstStyle/>
          <a:p>
            <a:pPr algn="l">
              <a:lnSpc>
                <a:spcPts val="4079"/>
              </a:lnSpc>
            </a:pPr>
            <a:r>
              <a:rPr lang="en-US" sz="2400" dirty="0">
                <a:solidFill>
                  <a:srgbClr val="0F4662"/>
                </a:solidFill>
                <a:latin typeface="Quicksand"/>
                <a:ea typeface="Quicksand"/>
                <a:cs typeface="Quicksand"/>
                <a:sym typeface="Quicksand"/>
              </a:rPr>
              <a:t>Member Retention:</a:t>
            </a:r>
          </a:p>
          <a:p>
            <a:pPr marL="518160" lvl="1" indent="-259080" algn="l">
              <a:lnSpc>
                <a:spcPts val="4079"/>
              </a:lnSpc>
              <a:buFont typeface="Arial"/>
              <a:buChar char="•"/>
            </a:pPr>
            <a:r>
              <a:rPr lang="en-US" sz="2400" dirty="0">
                <a:solidFill>
                  <a:srgbClr val="0F4662"/>
                </a:solidFill>
                <a:latin typeface="Quicksand"/>
                <a:ea typeface="Quicksand"/>
                <a:cs typeface="Quicksand"/>
                <a:sym typeface="Quicksand"/>
              </a:rPr>
              <a:t>Use mentors, they can be the member that brought them in</a:t>
            </a:r>
          </a:p>
          <a:p>
            <a:pPr marL="518160" lvl="1" indent="-259080" algn="l">
              <a:lnSpc>
                <a:spcPts val="4079"/>
              </a:lnSpc>
              <a:buFont typeface="Arial"/>
              <a:buChar char="•"/>
            </a:pPr>
            <a:r>
              <a:rPr lang="en-US" sz="2400" dirty="0">
                <a:solidFill>
                  <a:srgbClr val="0F4662"/>
                </a:solidFill>
                <a:latin typeface="Quicksand"/>
                <a:ea typeface="Quicksand"/>
                <a:cs typeface="Quicksand"/>
                <a:sym typeface="Quicksand"/>
              </a:rPr>
              <a:t>Give new members a role, until they are engaged they will feel like a guest</a:t>
            </a:r>
          </a:p>
          <a:p>
            <a:pPr marL="518160" lvl="1" indent="-259080" algn="l">
              <a:lnSpc>
                <a:spcPts val="4079"/>
              </a:lnSpc>
              <a:buFont typeface="Arial"/>
              <a:buChar char="•"/>
            </a:pPr>
            <a:r>
              <a:rPr lang="en-US" sz="2400" dirty="0">
                <a:solidFill>
                  <a:srgbClr val="0F4662"/>
                </a:solidFill>
                <a:latin typeface="Quicksand"/>
                <a:ea typeface="Quicksand"/>
                <a:cs typeface="Quicksand"/>
                <a:sym typeface="Quicksand"/>
              </a:rPr>
              <a:t>Partner possible leaders with an existing officer</a:t>
            </a:r>
          </a:p>
          <a:p>
            <a:pPr marL="518160" lvl="1" indent="-259080" algn="l">
              <a:lnSpc>
                <a:spcPts val="4079"/>
              </a:lnSpc>
              <a:buFont typeface="Arial"/>
              <a:buChar char="•"/>
            </a:pPr>
            <a:r>
              <a:rPr lang="en-US" sz="2400" dirty="0">
                <a:solidFill>
                  <a:srgbClr val="0F4662"/>
                </a:solidFill>
                <a:latin typeface="Quicksand"/>
                <a:ea typeface="Quicksand"/>
                <a:cs typeface="Quicksand"/>
                <a:sym typeface="Quicksand"/>
              </a:rPr>
              <a:t>It’s ok to let some members go</a:t>
            </a:r>
          </a:p>
          <a:p>
            <a:pPr marL="518160" lvl="1" indent="-259080" algn="l">
              <a:lnSpc>
                <a:spcPts val="4079"/>
              </a:lnSpc>
              <a:buFont typeface="Arial"/>
              <a:buChar char="•"/>
            </a:pPr>
            <a:r>
              <a:rPr lang="en-US" sz="2400" dirty="0">
                <a:solidFill>
                  <a:srgbClr val="0F4662"/>
                </a:solidFill>
                <a:latin typeface="Quicksand"/>
                <a:ea typeface="Quicksand"/>
                <a:cs typeface="Quicksand"/>
                <a:sym typeface="Quicksand"/>
              </a:rPr>
              <a:t>Have an expectation that will do tasks, so they show up</a:t>
            </a:r>
          </a:p>
          <a:p>
            <a:pPr marL="518160" lvl="1" indent="-259080" algn="l">
              <a:lnSpc>
                <a:spcPts val="4079"/>
              </a:lnSpc>
              <a:buFont typeface="Arial"/>
              <a:buChar char="•"/>
            </a:pPr>
            <a:r>
              <a:rPr lang="en-US" sz="2400" dirty="0">
                <a:solidFill>
                  <a:srgbClr val="0F4662"/>
                </a:solidFill>
                <a:latin typeface="Quicksand"/>
                <a:ea typeface="Quicksand"/>
                <a:cs typeface="Quicksand"/>
                <a:sym typeface="Quicksand"/>
              </a:rPr>
              <a:t>Invite new members to audit Committee meetings</a:t>
            </a:r>
          </a:p>
          <a:p>
            <a:pPr marL="518160" lvl="1" indent="-259080" algn="l">
              <a:lnSpc>
                <a:spcPts val="4079"/>
              </a:lnSpc>
              <a:buFont typeface="Arial"/>
              <a:buChar char="•"/>
            </a:pPr>
            <a:r>
              <a:rPr lang="en-US" sz="2400" dirty="0">
                <a:solidFill>
                  <a:srgbClr val="0F4662"/>
                </a:solidFill>
                <a:latin typeface="Quicksand"/>
                <a:ea typeface="Quicksand"/>
                <a:cs typeface="Quicksand"/>
                <a:sym typeface="Quicksand"/>
              </a:rPr>
              <a:t>Member appreciation Party</a:t>
            </a:r>
          </a:p>
          <a:p>
            <a:pPr marL="518160" lvl="1" indent="-259080" algn="l">
              <a:lnSpc>
                <a:spcPts val="4079"/>
              </a:lnSpc>
              <a:buFont typeface="Arial"/>
              <a:buChar char="•"/>
            </a:pPr>
            <a:r>
              <a:rPr lang="en-US" sz="2400" dirty="0">
                <a:solidFill>
                  <a:srgbClr val="0F4662"/>
                </a:solidFill>
                <a:latin typeface="Quicksand"/>
                <a:ea typeface="Quicksand"/>
                <a:cs typeface="Quicksand"/>
                <a:sym typeface="Quicksand"/>
              </a:rPr>
              <a:t>Social Outings, Help your members become Friends</a:t>
            </a:r>
          </a:p>
          <a:p>
            <a:pPr marL="518160" lvl="1" indent="-259080" algn="l">
              <a:lnSpc>
                <a:spcPts val="4079"/>
              </a:lnSpc>
              <a:buFont typeface="Arial"/>
              <a:buChar char="•"/>
            </a:pPr>
            <a:r>
              <a:rPr lang="en-US" sz="2400" u="none" strike="noStrike" dirty="0">
                <a:solidFill>
                  <a:srgbClr val="0F4662"/>
                </a:solidFill>
                <a:latin typeface="Quicksand"/>
                <a:ea typeface="Quicksand"/>
                <a:cs typeface="Quicksand"/>
                <a:sym typeface="Quicksand"/>
              </a:rPr>
              <a:t>Are your meetings interesting and worth attending?</a:t>
            </a:r>
          </a:p>
          <a:p>
            <a:pPr marL="0" lvl="0" indent="0" algn="l">
              <a:lnSpc>
                <a:spcPts val="4079"/>
              </a:lnSpc>
            </a:pPr>
            <a:endParaRPr lang="en-US" sz="2400" u="none" strike="noStrike" dirty="0">
              <a:solidFill>
                <a:srgbClr val="0F4662"/>
              </a:solidFill>
              <a:latin typeface="Quicksand"/>
              <a:ea typeface="Quicksand"/>
              <a:cs typeface="Quicksand"/>
              <a:sym typeface="Quicksand"/>
            </a:endParaRPr>
          </a:p>
        </p:txBody>
      </p:sp>
      <p:sp>
        <p:nvSpPr>
          <p:cNvPr id="3" name="AutoShape 3"/>
          <p:cNvSpPr/>
          <p:nvPr/>
        </p:nvSpPr>
        <p:spPr>
          <a:xfrm>
            <a:off x="5830743" y="2862008"/>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4" name="AutoShape 4"/>
          <p:cNvSpPr/>
          <p:nvPr/>
        </p:nvSpPr>
        <p:spPr>
          <a:xfrm>
            <a:off x="5830743" y="9190179"/>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5" name="Freeform 5"/>
          <p:cNvSpPr/>
          <p:nvPr/>
        </p:nvSpPr>
        <p:spPr>
          <a:xfrm>
            <a:off x="8102011" y="2069184"/>
            <a:ext cx="1679997" cy="249900"/>
          </a:xfrm>
          <a:custGeom>
            <a:avLst/>
            <a:gdLst/>
            <a:ahLst/>
            <a:cxnLst/>
            <a:rect l="l" t="t" r="r" b="b"/>
            <a:pathLst>
              <a:path w="1679997" h="249900">
                <a:moveTo>
                  <a:pt x="0" y="0"/>
                </a:moveTo>
                <a:lnTo>
                  <a:pt x="1679997" y="0"/>
                </a:lnTo>
                <a:lnTo>
                  <a:pt x="1679997" y="249899"/>
                </a:lnTo>
                <a:lnTo>
                  <a:pt x="0" y="24989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TextBox 6"/>
          <p:cNvSpPr txBox="1"/>
          <p:nvPr/>
        </p:nvSpPr>
        <p:spPr>
          <a:xfrm>
            <a:off x="1028700" y="599709"/>
            <a:ext cx="14915828" cy="1085215"/>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Cormorant Garamond Bold Italics"/>
                <a:ea typeface="Cormorant Garamond Bold Italics"/>
                <a:cs typeface="Cormorant Garamond Bold Italics"/>
                <a:sym typeface="Cormorant Garamond Bold Italics"/>
              </a:rPr>
              <a:t>Member Retention - Board &amp; President’s Meetings</a:t>
            </a:r>
          </a:p>
        </p:txBody>
      </p:sp>
      <p:sp>
        <p:nvSpPr>
          <p:cNvPr id="7" name="Freeform 7"/>
          <p:cNvSpPr/>
          <p:nvPr/>
        </p:nvSpPr>
        <p:spPr>
          <a:xfrm>
            <a:off x="8304001" y="9592165"/>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4093893" y="15849"/>
            <a:ext cx="4194107" cy="10271151"/>
            <a:chOff x="0" y="0"/>
            <a:chExt cx="1104621" cy="2705159"/>
          </a:xfrm>
        </p:grpSpPr>
        <p:sp>
          <p:nvSpPr>
            <p:cNvPr id="3" name="Freeform 3"/>
            <p:cNvSpPr/>
            <p:nvPr/>
          </p:nvSpPr>
          <p:spPr>
            <a:xfrm>
              <a:off x="0" y="0"/>
              <a:ext cx="1104621" cy="2705159"/>
            </a:xfrm>
            <a:custGeom>
              <a:avLst/>
              <a:gdLst/>
              <a:ahLst/>
              <a:cxnLst/>
              <a:rect l="l" t="t" r="r" b="b"/>
              <a:pathLst>
                <a:path w="1104621" h="2705159">
                  <a:moveTo>
                    <a:pt x="0" y="0"/>
                  </a:moveTo>
                  <a:lnTo>
                    <a:pt x="1104621" y="0"/>
                  </a:lnTo>
                  <a:lnTo>
                    <a:pt x="1104621" y="2705159"/>
                  </a:lnTo>
                  <a:lnTo>
                    <a:pt x="0" y="2705159"/>
                  </a:lnTo>
                  <a:close/>
                </a:path>
              </a:pathLst>
            </a:custGeom>
            <a:solidFill>
              <a:srgbClr val="7994A0"/>
            </a:solidFill>
          </p:spPr>
          <p:txBody>
            <a:bodyPr/>
            <a:lstStyle/>
            <a:p>
              <a:endParaRPr lang="en-US"/>
            </a:p>
          </p:txBody>
        </p:sp>
        <p:sp>
          <p:nvSpPr>
            <p:cNvPr id="4" name="TextBox 4"/>
            <p:cNvSpPr txBox="1"/>
            <p:nvPr/>
          </p:nvSpPr>
          <p:spPr>
            <a:xfrm>
              <a:off x="0" y="-47625"/>
              <a:ext cx="1104621" cy="2752784"/>
            </a:xfrm>
            <a:prstGeom prst="rect">
              <a:avLst/>
            </a:prstGeom>
          </p:spPr>
          <p:txBody>
            <a:bodyPr lIns="50800" tIns="50800" rIns="50800" bIns="50800" rtlCol="0" anchor="ctr"/>
            <a:lstStyle/>
            <a:p>
              <a:pPr algn="ctr">
                <a:lnSpc>
                  <a:spcPts val="3693"/>
                </a:lnSpc>
              </a:pPr>
              <a:endParaRPr/>
            </a:p>
          </p:txBody>
        </p:sp>
      </p:grpSp>
      <p:sp>
        <p:nvSpPr>
          <p:cNvPr id="5" name="Freeform 5"/>
          <p:cNvSpPr/>
          <p:nvPr/>
        </p:nvSpPr>
        <p:spPr>
          <a:xfrm>
            <a:off x="1028700" y="8974931"/>
            <a:ext cx="1905000" cy="283369"/>
          </a:xfrm>
          <a:custGeom>
            <a:avLst/>
            <a:gdLst/>
            <a:ahLst/>
            <a:cxnLst/>
            <a:rect l="l" t="t" r="r" b="b"/>
            <a:pathLst>
              <a:path w="1905000" h="283369">
                <a:moveTo>
                  <a:pt x="0" y="0"/>
                </a:moveTo>
                <a:lnTo>
                  <a:pt x="1905000" y="0"/>
                </a:lnTo>
                <a:lnTo>
                  <a:pt x="1905000" y="283369"/>
                </a:lnTo>
                <a:lnTo>
                  <a:pt x="0" y="28336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p:cNvSpPr/>
          <p:nvPr/>
        </p:nvSpPr>
        <p:spPr>
          <a:xfrm>
            <a:off x="10129340" y="1549534"/>
            <a:ext cx="6937239" cy="6563166"/>
          </a:xfrm>
          <a:custGeom>
            <a:avLst/>
            <a:gdLst/>
            <a:ahLst/>
            <a:cxnLst/>
            <a:rect l="l" t="t" r="r" b="b"/>
            <a:pathLst>
              <a:path w="6937239" h="6563166">
                <a:moveTo>
                  <a:pt x="0" y="0"/>
                </a:moveTo>
                <a:lnTo>
                  <a:pt x="6937239" y="0"/>
                </a:lnTo>
                <a:lnTo>
                  <a:pt x="6937239" y="6563166"/>
                </a:lnTo>
                <a:lnTo>
                  <a:pt x="0" y="6563166"/>
                </a:lnTo>
                <a:lnTo>
                  <a:pt x="0" y="0"/>
                </a:lnTo>
                <a:close/>
              </a:path>
            </a:pathLst>
          </a:custGeom>
          <a:blipFill>
            <a:blip r:embed="rId3"/>
            <a:stretch>
              <a:fillRect l="-9" t="-5719" r="-9"/>
            </a:stretch>
          </a:blipFill>
        </p:spPr>
        <p:txBody>
          <a:bodyPr/>
          <a:lstStyle/>
          <a:p>
            <a:endParaRPr lang="en-US"/>
          </a:p>
        </p:txBody>
      </p:sp>
      <p:sp>
        <p:nvSpPr>
          <p:cNvPr id="7" name="TextBox 7"/>
          <p:cNvSpPr txBox="1"/>
          <p:nvPr/>
        </p:nvSpPr>
        <p:spPr>
          <a:xfrm>
            <a:off x="914400" y="1131441"/>
            <a:ext cx="9390243" cy="4561505"/>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       Congratulations!</a:t>
            </a:r>
          </a:p>
          <a:p>
            <a:pPr marL="0" lvl="0" indent="0" algn="l">
              <a:lnSpc>
                <a:spcPts val="8959"/>
              </a:lnSpc>
              <a:spcBef>
                <a:spcPct val="0"/>
              </a:spcBef>
            </a:pPr>
            <a:endParaRPr lang="en-US" sz="6399" b="1" i="1" dirty="0">
              <a:solidFill>
                <a:srgbClr val="0F4662"/>
              </a:solidFill>
              <a:latin typeface="Cormorant Garamond Bold Italics"/>
              <a:ea typeface="Cormorant Garamond Bold Italics"/>
              <a:cs typeface="Cormorant Garamond Bold Italics"/>
              <a:sym typeface="Cormorant Garamond Bold Italics"/>
            </a:endParaRPr>
          </a:p>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        Great job with </a:t>
            </a:r>
          </a:p>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Membership Retention,</a:t>
            </a:r>
          </a:p>
        </p:txBody>
      </p:sp>
      <p:sp>
        <p:nvSpPr>
          <p:cNvPr id="8" name="TextBox 8"/>
          <p:cNvSpPr txBox="1"/>
          <p:nvPr/>
        </p:nvSpPr>
        <p:spPr>
          <a:xfrm>
            <a:off x="762000" y="6701408"/>
            <a:ext cx="8531115" cy="1259841"/>
          </a:xfrm>
          <a:prstGeom prst="rect">
            <a:avLst/>
          </a:prstGeom>
        </p:spPr>
        <p:txBody>
          <a:bodyPr lIns="0" tIns="0" rIns="0" bIns="0" rtlCol="0" anchor="t">
            <a:spAutoFit/>
          </a:bodyPr>
          <a:lstStyle/>
          <a:p>
            <a:pPr marL="0" lvl="0" indent="0" algn="l">
              <a:lnSpc>
                <a:spcPts val="10359"/>
              </a:lnSpc>
              <a:spcBef>
                <a:spcPct val="0"/>
              </a:spcBef>
            </a:pPr>
            <a:r>
              <a:rPr lang="en-US" sz="7399" b="1" i="1" dirty="0">
                <a:solidFill>
                  <a:srgbClr val="0F4662"/>
                </a:solidFill>
                <a:latin typeface="Cormorant Garamond Bold Italics"/>
                <a:ea typeface="Cormorant Garamond Bold Italics"/>
                <a:cs typeface="Cormorant Garamond Bold Italics"/>
                <a:sym typeface="Cormorant Garamond Bold Italics"/>
              </a:rPr>
              <a:t>Soroptimist is Growing!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599709"/>
            <a:ext cx="11534821" cy="1085215"/>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Cormorant Garamond Bold Italics"/>
                <a:ea typeface="Cormorant Garamond Bold Italics"/>
                <a:cs typeface="Cormorant Garamond Bold Italics"/>
                <a:sym typeface="Cormorant Garamond Bold Italics"/>
              </a:rPr>
              <a:t>Governor’s Strategies</a:t>
            </a:r>
          </a:p>
        </p:txBody>
      </p:sp>
      <p:sp>
        <p:nvSpPr>
          <p:cNvPr id="3" name="AutoShape 3"/>
          <p:cNvSpPr/>
          <p:nvPr/>
        </p:nvSpPr>
        <p:spPr>
          <a:xfrm>
            <a:off x="5897880" y="2412669"/>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4" name="AutoShape 4"/>
          <p:cNvSpPr/>
          <p:nvPr/>
        </p:nvSpPr>
        <p:spPr>
          <a:xfrm>
            <a:off x="5897880" y="8974493"/>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5" name="Freeform 5"/>
          <p:cNvSpPr/>
          <p:nvPr/>
        </p:nvSpPr>
        <p:spPr>
          <a:xfrm>
            <a:off x="8304001" y="1852224"/>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p:cNvSpPr/>
          <p:nvPr/>
        </p:nvSpPr>
        <p:spPr>
          <a:xfrm>
            <a:off x="8304001" y="9505598"/>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7" name="TextBox 7"/>
          <p:cNvSpPr txBox="1"/>
          <p:nvPr/>
        </p:nvSpPr>
        <p:spPr>
          <a:xfrm>
            <a:off x="2009795" y="3157693"/>
            <a:ext cx="14268410" cy="4646931"/>
          </a:xfrm>
          <a:prstGeom prst="rect">
            <a:avLst/>
          </a:prstGeom>
        </p:spPr>
        <p:txBody>
          <a:bodyPr lIns="0" tIns="0" rIns="0" bIns="0" rtlCol="0" anchor="t">
            <a:spAutoFit/>
          </a:bodyPr>
          <a:lstStyle/>
          <a:p>
            <a:pPr algn="ctr">
              <a:lnSpc>
                <a:spcPts val="5319"/>
              </a:lnSpc>
              <a:spcBef>
                <a:spcPct val="0"/>
              </a:spcBef>
            </a:pPr>
            <a:r>
              <a:rPr lang="en-US" sz="3799" b="1">
                <a:solidFill>
                  <a:srgbClr val="0F4662"/>
                </a:solidFill>
                <a:latin typeface="Quicksand Bold"/>
                <a:ea typeface="Quicksand Bold"/>
                <a:cs typeface="Quicksand Bold"/>
                <a:sym typeface="Quicksand Bold"/>
              </a:rPr>
              <a:t>My main goal is to retain membership and grow existing clubs. Here are four of my strategies:</a:t>
            </a:r>
          </a:p>
          <a:p>
            <a:pPr algn="ctr">
              <a:lnSpc>
                <a:spcPts val="5319"/>
              </a:lnSpc>
              <a:spcBef>
                <a:spcPct val="0"/>
              </a:spcBef>
            </a:pPr>
            <a:endParaRPr lang="en-US" sz="3799" b="1">
              <a:solidFill>
                <a:srgbClr val="0F4662"/>
              </a:solidFill>
              <a:latin typeface="Quicksand Bold"/>
              <a:ea typeface="Quicksand Bold"/>
              <a:cs typeface="Quicksand Bold"/>
              <a:sym typeface="Quicksand Bold"/>
            </a:endParaRPr>
          </a:p>
          <a:p>
            <a:pPr algn="ctr">
              <a:lnSpc>
                <a:spcPts val="5319"/>
              </a:lnSpc>
              <a:spcBef>
                <a:spcPct val="0"/>
              </a:spcBef>
            </a:pPr>
            <a:r>
              <a:rPr lang="en-US" sz="3799" b="1">
                <a:solidFill>
                  <a:srgbClr val="0F4662"/>
                </a:solidFill>
                <a:latin typeface="Quicksand Bold"/>
                <a:ea typeface="Quicksand Bold"/>
                <a:cs typeface="Quicksand Bold"/>
                <a:sym typeface="Quicksand Bold"/>
              </a:rPr>
              <a:t>· Focus on our Mission: "Providing women and girls with access to the education and training they need to achieve economic empowerment." This focus helps us overlook minor issues within the club or with other members.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599709"/>
            <a:ext cx="11534821" cy="1085215"/>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Cormorant Garamond Bold Italics"/>
                <a:ea typeface="Cormorant Garamond Bold Italics"/>
                <a:cs typeface="Cormorant Garamond Bold Italics"/>
                <a:sym typeface="Cormorant Garamond Bold Italics"/>
              </a:rPr>
              <a:t>Governor’s Strategies</a:t>
            </a:r>
          </a:p>
        </p:txBody>
      </p:sp>
      <p:sp>
        <p:nvSpPr>
          <p:cNvPr id="3" name="AutoShape 3"/>
          <p:cNvSpPr/>
          <p:nvPr/>
        </p:nvSpPr>
        <p:spPr>
          <a:xfrm>
            <a:off x="5897880" y="3568974"/>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4" name="AutoShape 4"/>
          <p:cNvSpPr/>
          <p:nvPr/>
        </p:nvSpPr>
        <p:spPr>
          <a:xfrm>
            <a:off x="5897880" y="7171009"/>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5" name="Freeform 5"/>
          <p:cNvSpPr/>
          <p:nvPr/>
        </p:nvSpPr>
        <p:spPr>
          <a:xfrm>
            <a:off x="8304001" y="2470557"/>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p:cNvSpPr/>
          <p:nvPr/>
        </p:nvSpPr>
        <p:spPr>
          <a:xfrm>
            <a:off x="8304001" y="8019527"/>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7" name="TextBox 7"/>
          <p:cNvSpPr txBox="1"/>
          <p:nvPr/>
        </p:nvSpPr>
        <p:spPr>
          <a:xfrm>
            <a:off x="836816" y="3675176"/>
            <a:ext cx="16845213" cy="3313431"/>
          </a:xfrm>
          <a:prstGeom prst="rect">
            <a:avLst/>
          </a:prstGeom>
        </p:spPr>
        <p:txBody>
          <a:bodyPr lIns="0" tIns="0" rIns="0" bIns="0" rtlCol="0" anchor="t">
            <a:spAutoFit/>
          </a:bodyPr>
          <a:lstStyle/>
          <a:p>
            <a:pPr algn="ctr">
              <a:lnSpc>
                <a:spcPts val="5319"/>
              </a:lnSpc>
              <a:spcBef>
                <a:spcPct val="0"/>
              </a:spcBef>
            </a:pPr>
            <a:endParaRPr/>
          </a:p>
          <a:p>
            <a:pPr algn="ctr">
              <a:lnSpc>
                <a:spcPts val="5319"/>
              </a:lnSpc>
              <a:spcBef>
                <a:spcPct val="0"/>
              </a:spcBef>
            </a:pPr>
            <a:r>
              <a:rPr lang="en-US" sz="3799" b="1">
                <a:solidFill>
                  <a:srgbClr val="0F4662"/>
                </a:solidFill>
                <a:latin typeface="Quicksand Bold"/>
                <a:ea typeface="Quicksand Bold"/>
                <a:cs typeface="Quicksand Bold"/>
                <a:sym typeface="Quicksand Bold"/>
              </a:rPr>
              <a:t>· Advertise meetings: The simplest way is to create Facebook events, which takes less than 5 minutes, making it easier for women to find us and increasing visibility through algorithms.</a:t>
            </a:r>
          </a:p>
          <a:p>
            <a:pPr algn="ctr">
              <a:lnSpc>
                <a:spcPts val="5319"/>
              </a:lnSpc>
              <a:spcBef>
                <a:spcPct val="0"/>
              </a:spcBef>
            </a:pPr>
            <a:endParaRPr lang="en-US" sz="3799" b="1">
              <a:solidFill>
                <a:srgbClr val="0F4662"/>
              </a:solidFill>
              <a:latin typeface="Quicksand Bold"/>
              <a:ea typeface="Quicksand Bold"/>
              <a:cs typeface="Quicksand Bold"/>
              <a:sym typeface="Quicksand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599709"/>
            <a:ext cx="11534821" cy="1085215"/>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Cormorant Garamond Bold Italics"/>
                <a:ea typeface="Cormorant Garamond Bold Italics"/>
                <a:cs typeface="Cormorant Garamond Bold Italics"/>
                <a:sym typeface="Cormorant Garamond Bold Italics"/>
              </a:rPr>
              <a:t>Governor’s Strategies</a:t>
            </a:r>
          </a:p>
        </p:txBody>
      </p:sp>
      <p:sp>
        <p:nvSpPr>
          <p:cNvPr id="3" name="AutoShape 3"/>
          <p:cNvSpPr/>
          <p:nvPr/>
        </p:nvSpPr>
        <p:spPr>
          <a:xfrm>
            <a:off x="5897880" y="3568974"/>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4" name="AutoShape 4"/>
          <p:cNvSpPr/>
          <p:nvPr/>
        </p:nvSpPr>
        <p:spPr>
          <a:xfrm>
            <a:off x="5897880" y="7171009"/>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5" name="Freeform 5"/>
          <p:cNvSpPr/>
          <p:nvPr/>
        </p:nvSpPr>
        <p:spPr>
          <a:xfrm>
            <a:off x="8304001" y="2470557"/>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p:cNvSpPr/>
          <p:nvPr/>
        </p:nvSpPr>
        <p:spPr>
          <a:xfrm>
            <a:off x="8304001" y="8019527"/>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7" name="TextBox 7"/>
          <p:cNvSpPr txBox="1"/>
          <p:nvPr/>
        </p:nvSpPr>
        <p:spPr>
          <a:xfrm>
            <a:off x="1731344" y="4018078"/>
            <a:ext cx="14753172" cy="2637153"/>
          </a:xfrm>
          <a:prstGeom prst="rect">
            <a:avLst/>
          </a:prstGeom>
        </p:spPr>
        <p:txBody>
          <a:bodyPr lIns="0" tIns="0" rIns="0" bIns="0" rtlCol="0" anchor="t">
            <a:spAutoFit/>
          </a:bodyPr>
          <a:lstStyle/>
          <a:p>
            <a:pPr algn="ctr">
              <a:lnSpc>
                <a:spcPts val="5320"/>
              </a:lnSpc>
              <a:spcBef>
                <a:spcPct val="0"/>
              </a:spcBef>
            </a:pPr>
            <a:r>
              <a:rPr lang="en-US" sz="3800" b="1">
                <a:solidFill>
                  <a:srgbClr val="0F4662"/>
                </a:solidFill>
                <a:latin typeface="Quicksand Bold"/>
                <a:ea typeface="Quicksand Bold"/>
                <a:cs typeface="Quicksand Bold"/>
                <a:sym typeface="Quicksand Bold"/>
              </a:rPr>
              <a:t>· Promote social activities: Highlight that members are friends, making it harder for them to leave and easier to justify their time spent in Soroptimist. Social connections improve</a:t>
            </a:r>
          </a:p>
          <a:p>
            <a:pPr algn="ctr">
              <a:lnSpc>
                <a:spcPts val="5320"/>
              </a:lnSpc>
              <a:spcBef>
                <a:spcPct val="0"/>
              </a:spcBef>
            </a:pPr>
            <a:r>
              <a:rPr lang="en-US" sz="3800" b="1">
                <a:solidFill>
                  <a:srgbClr val="0F4662"/>
                </a:solidFill>
                <a:latin typeface="Quicksand Bold"/>
                <a:ea typeface="Quicksand Bold"/>
                <a:cs typeface="Quicksand Bold"/>
                <a:sym typeface="Quicksand Bold"/>
              </a:rPr>
              <a:t> well-being and longevity.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599709"/>
            <a:ext cx="11534821" cy="1085215"/>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Governor’s Strategies</a:t>
            </a:r>
          </a:p>
        </p:txBody>
      </p:sp>
      <p:sp>
        <p:nvSpPr>
          <p:cNvPr id="3" name="AutoShape 3"/>
          <p:cNvSpPr/>
          <p:nvPr/>
        </p:nvSpPr>
        <p:spPr>
          <a:xfrm>
            <a:off x="5897880" y="3568974"/>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4" name="AutoShape 4"/>
          <p:cNvSpPr/>
          <p:nvPr/>
        </p:nvSpPr>
        <p:spPr>
          <a:xfrm>
            <a:off x="5897880" y="7171009"/>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5" name="Freeform 5"/>
          <p:cNvSpPr/>
          <p:nvPr/>
        </p:nvSpPr>
        <p:spPr>
          <a:xfrm>
            <a:off x="8304001" y="2470557"/>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p:cNvSpPr/>
          <p:nvPr/>
        </p:nvSpPr>
        <p:spPr>
          <a:xfrm>
            <a:off x="8304001" y="8019527"/>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7" name="TextBox 7"/>
          <p:cNvSpPr txBox="1"/>
          <p:nvPr/>
        </p:nvSpPr>
        <p:spPr>
          <a:xfrm>
            <a:off x="1248011" y="4018078"/>
            <a:ext cx="15791979" cy="2637153"/>
          </a:xfrm>
          <a:prstGeom prst="rect">
            <a:avLst/>
          </a:prstGeom>
        </p:spPr>
        <p:txBody>
          <a:bodyPr lIns="0" tIns="0" rIns="0" bIns="0" rtlCol="0" anchor="t">
            <a:spAutoFit/>
          </a:bodyPr>
          <a:lstStyle/>
          <a:p>
            <a:pPr algn="ctr">
              <a:lnSpc>
                <a:spcPts val="5320"/>
              </a:lnSpc>
              <a:spcBef>
                <a:spcPct val="0"/>
              </a:spcBef>
            </a:pPr>
            <a:r>
              <a:rPr lang="en-US" sz="3800" b="1">
                <a:solidFill>
                  <a:srgbClr val="0F4662"/>
                </a:solidFill>
                <a:latin typeface="Quicksand Bold"/>
                <a:ea typeface="Quicksand Bold"/>
                <a:cs typeface="Quicksand Bold"/>
                <a:sym typeface="Quicksand Bold"/>
              </a:rPr>
              <a:t>· Collaborate with other clubs: Join with other clubs for events and socials. This can help create a larger audience and foster support among Southern Region clubs. Effective promotion of meetings and events is necessary for participation from surrounding clubs.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4099486"/>
            <a:chOff x="0" y="0"/>
            <a:chExt cx="4816593" cy="1079700"/>
          </a:xfrm>
        </p:grpSpPr>
        <p:sp>
          <p:nvSpPr>
            <p:cNvPr id="3" name="Freeform 3"/>
            <p:cNvSpPr/>
            <p:nvPr/>
          </p:nvSpPr>
          <p:spPr>
            <a:xfrm>
              <a:off x="0" y="0"/>
              <a:ext cx="4816592" cy="1079700"/>
            </a:xfrm>
            <a:custGeom>
              <a:avLst/>
              <a:gdLst/>
              <a:ahLst/>
              <a:cxnLst/>
              <a:rect l="l" t="t" r="r" b="b"/>
              <a:pathLst>
                <a:path w="4816592" h="1079700">
                  <a:moveTo>
                    <a:pt x="0" y="0"/>
                  </a:moveTo>
                  <a:lnTo>
                    <a:pt x="4816592" y="0"/>
                  </a:lnTo>
                  <a:lnTo>
                    <a:pt x="4816592" y="1079700"/>
                  </a:lnTo>
                  <a:lnTo>
                    <a:pt x="0" y="1079700"/>
                  </a:lnTo>
                  <a:close/>
                </a:path>
              </a:pathLst>
            </a:custGeom>
            <a:solidFill>
              <a:srgbClr val="DBE5EA"/>
            </a:solidFill>
          </p:spPr>
          <p:txBody>
            <a:bodyPr/>
            <a:lstStyle/>
            <a:p>
              <a:endParaRPr lang="en-US"/>
            </a:p>
          </p:txBody>
        </p:sp>
        <p:sp>
          <p:nvSpPr>
            <p:cNvPr id="4" name="TextBox 4"/>
            <p:cNvSpPr txBox="1"/>
            <p:nvPr/>
          </p:nvSpPr>
          <p:spPr>
            <a:xfrm>
              <a:off x="0" y="-47625"/>
              <a:ext cx="4816593" cy="1127325"/>
            </a:xfrm>
            <a:prstGeom prst="rect">
              <a:avLst/>
            </a:prstGeom>
          </p:spPr>
          <p:txBody>
            <a:bodyPr lIns="50800" tIns="50800" rIns="50800" bIns="50800" rtlCol="0" anchor="ctr"/>
            <a:lstStyle/>
            <a:p>
              <a:pPr algn="ctr">
                <a:lnSpc>
                  <a:spcPts val="3693"/>
                </a:lnSpc>
              </a:pPr>
              <a:endParaRPr/>
            </a:p>
          </p:txBody>
        </p:sp>
      </p:grpSp>
      <p:grpSp>
        <p:nvGrpSpPr>
          <p:cNvPr id="5" name="Group 5"/>
          <p:cNvGrpSpPr/>
          <p:nvPr/>
        </p:nvGrpSpPr>
        <p:grpSpPr>
          <a:xfrm>
            <a:off x="1467891" y="2523415"/>
            <a:ext cx="3152142" cy="315214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15684" r="-15684"/>
              </a:stretch>
            </a:blipFill>
          </p:spPr>
          <p:txBody>
            <a:bodyPr/>
            <a:lstStyle/>
            <a:p>
              <a:endParaRPr lang="en-US"/>
            </a:p>
          </p:txBody>
        </p:sp>
      </p:grpSp>
      <p:grpSp>
        <p:nvGrpSpPr>
          <p:cNvPr id="9" name="Group 9"/>
          <p:cNvGrpSpPr/>
          <p:nvPr/>
        </p:nvGrpSpPr>
        <p:grpSpPr>
          <a:xfrm>
            <a:off x="14212768" y="2532659"/>
            <a:ext cx="3152143" cy="3152142"/>
            <a:chOff x="0" y="0"/>
            <a:chExt cx="938072" cy="812800"/>
          </a:xfrm>
        </p:grpSpPr>
        <p:sp>
          <p:nvSpPr>
            <p:cNvPr id="10" name="Freeform 10"/>
            <p:cNvSpPr/>
            <p:nvPr/>
          </p:nvSpPr>
          <p:spPr>
            <a:xfrm>
              <a:off x="0" y="0"/>
              <a:ext cx="938072" cy="812800"/>
            </a:xfrm>
            <a:custGeom>
              <a:avLst/>
              <a:gdLst/>
              <a:ahLst/>
              <a:cxnLst/>
              <a:rect l="l" t="t" r="r" b="b"/>
              <a:pathLst>
                <a:path w="938072" h="812800">
                  <a:moveTo>
                    <a:pt x="469036" y="0"/>
                  </a:moveTo>
                  <a:cubicBezTo>
                    <a:pt x="209995" y="0"/>
                    <a:pt x="0" y="181951"/>
                    <a:pt x="0" y="406400"/>
                  </a:cubicBezTo>
                  <a:cubicBezTo>
                    <a:pt x="0" y="630849"/>
                    <a:pt x="209995" y="812800"/>
                    <a:pt x="469036" y="812800"/>
                  </a:cubicBezTo>
                  <a:cubicBezTo>
                    <a:pt x="728078" y="812800"/>
                    <a:pt x="938072" y="630849"/>
                    <a:pt x="938072" y="406400"/>
                  </a:cubicBezTo>
                  <a:cubicBezTo>
                    <a:pt x="938072" y="181951"/>
                    <a:pt x="728078" y="0"/>
                    <a:pt x="469036" y="0"/>
                  </a:cubicBezTo>
                  <a:close/>
                </a:path>
              </a:pathLst>
            </a:custGeom>
            <a:blipFill>
              <a:blip r:embed="rId3"/>
              <a:stretch>
                <a:fillRect t="-6447" b="-6447"/>
              </a:stretch>
            </a:blipFill>
          </p:spPr>
          <p:txBody>
            <a:bodyPr/>
            <a:lstStyle/>
            <a:p>
              <a:endParaRPr lang="en-US"/>
            </a:p>
          </p:txBody>
        </p:sp>
      </p:grpSp>
      <p:sp>
        <p:nvSpPr>
          <p:cNvPr id="11" name="AutoShape 11"/>
          <p:cNvSpPr/>
          <p:nvPr/>
        </p:nvSpPr>
        <p:spPr>
          <a:xfrm>
            <a:off x="5897880" y="8681205"/>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12" name="Freeform 12"/>
          <p:cNvSpPr/>
          <p:nvPr/>
        </p:nvSpPr>
        <p:spPr>
          <a:xfrm>
            <a:off x="8304001" y="9529723"/>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p:cNvSpPr txBox="1"/>
          <p:nvPr/>
        </p:nvSpPr>
        <p:spPr>
          <a:xfrm>
            <a:off x="1028700" y="599709"/>
            <a:ext cx="8571409" cy="1099019"/>
          </a:xfrm>
          <a:prstGeom prst="rect">
            <a:avLst/>
          </a:prstGeom>
        </p:spPr>
        <p:txBody>
          <a:bodyPr lIns="0" tIns="0" rIns="0" bIns="0" rtlCol="0" anchor="t">
            <a:spAutoFit/>
          </a:bodyPr>
          <a:lstStyle/>
          <a:p>
            <a:pPr marL="0" lvl="0" indent="0" algn="l">
              <a:lnSpc>
                <a:spcPts val="8959"/>
              </a:lnSpc>
              <a:spcBef>
                <a:spcPct val="0"/>
              </a:spcBef>
            </a:pPr>
            <a:r>
              <a:rPr lang="en-US" sz="6399" b="1" i="1" dirty="0">
                <a:solidFill>
                  <a:srgbClr val="0F4662"/>
                </a:solidFill>
                <a:latin typeface="Cormorant Garamond Bold Italics"/>
                <a:ea typeface="Cormorant Garamond Bold Italics"/>
                <a:cs typeface="Cormorant Garamond Bold Italics"/>
                <a:sym typeface="Cormorant Garamond Bold Italics"/>
              </a:rPr>
              <a:t>Conference 2026 Assistance </a:t>
            </a:r>
          </a:p>
        </p:txBody>
      </p:sp>
      <p:sp>
        <p:nvSpPr>
          <p:cNvPr id="14" name="TextBox 14"/>
          <p:cNvSpPr txBox="1"/>
          <p:nvPr/>
        </p:nvSpPr>
        <p:spPr>
          <a:xfrm>
            <a:off x="9047934" y="6133861"/>
            <a:ext cx="5017320" cy="490855"/>
          </a:xfrm>
          <a:prstGeom prst="rect">
            <a:avLst/>
          </a:prstGeom>
        </p:spPr>
        <p:txBody>
          <a:bodyPr lIns="0" tIns="0" rIns="0" bIns="0" rtlCol="0" anchor="t">
            <a:spAutoFit/>
          </a:bodyPr>
          <a:lstStyle/>
          <a:p>
            <a:pPr marL="0" lvl="0" indent="0" algn="ctr">
              <a:lnSpc>
                <a:spcPts val="3919"/>
              </a:lnSpc>
              <a:spcBef>
                <a:spcPct val="0"/>
              </a:spcBef>
            </a:pPr>
            <a:r>
              <a:rPr lang="en-US" sz="2799" b="1" dirty="0">
                <a:solidFill>
                  <a:srgbClr val="0F4662"/>
                </a:solidFill>
                <a:latin typeface="Quicksand Bold"/>
                <a:ea typeface="Quicksand Bold"/>
                <a:cs typeface="Quicksand Bold"/>
                <a:sym typeface="Quicksand Bold"/>
              </a:rPr>
              <a:t>Denise  - SI Homestead</a:t>
            </a:r>
          </a:p>
        </p:txBody>
      </p:sp>
      <p:sp>
        <p:nvSpPr>
          <p:cNvPr id="15" name="TextBox 15"/>
          <p:cNvSpPr txBox="1"/>
          <p:nvPr/>
        </p:nvSpPr>
        <p:spPr>
          <a:xfrm>
            <a:off x="9047934" y="6757320"/>
            <a:ext cx="5017320" cy="415290"/>
          </a:xfrm>
          <a:prstGeom prst="rect">
            <a:avLst/>
          </a:prstGeom>
        </p:spPr>
        <p:txBody>
          <a:bodyPr lIns="0" tIns="0" rIns="0" bIns="0" rtlCol="0" anchor="t">
            <a:spAutoFit/>
          </a:bodyPr>
          <a:lstStyle/>
          <a:p>
            <a:pPr marL="0" lvl="0" indent="0" algn="ctr">
              <a:lnSpc>
                <a:spcPts val="3359"/>
              </a:lnSpc>
              <a:spcBef>
                <a:spcPct val="0"/>
              </a:spcBef>
            </a:pPr>
            <a:r>
              <a:rPr lang="en-US" sz="2400" dirty="0">
                <a:solidFill>
                  <a:srgbClr val="0F4662"/>
                </a:solidFill>
                <a:latin typeface="Quicksand"/>
                <a:ea typeface="Quicksand"/>
                <a:cs typeface="Quicksand"/>
                <a:sym typeface="Quicksand"/>
              </a:rPr>
              <a:t>Southern Regin Treasurer</a:t>
            </a:r>
          </a:p>
        </p:txBody>
      </p:sp>
      <p:sp>
        <p:nvSpPr>
          <p:cNvPr id="16" name="TextBox 16"/>
          <p:cNvSpPr txBox="1"/>
          <p:nvPr/>
        </p:nvSpPr>
        <p:spPr>
          <a:xfrm>
            <a:off x="13270676" y="5722583"/>
            <a:ext cx="5017320" cy="490855"/>
          </a:xfrm>
          <a:prstGeom prst="rect">
            <a:avLst/>
          </a:prstGeom>
        </p:spPr>
        <p:txBody>
          <a:bodyPr lIns="0" tIns="0" rIns="0" bIns="0" rtlCol="0" anchor="t">
            <a:spAutoFit/>
          </a:bodyPr>
          <a:lstStyle/>
          <a:p>
            <a:pPr marL="0" lvl="0" indent="0" algn="ctr">
              <a:lnSpc>
                <a:spcPts val="3919"/>
              </a:lnSpc>
              <a:spcBef>
                <a:spcPct val="0"/>
              </a:spcBef>
            </a:pPr>
            <a:r>
              <a:rPr lang="en-US" sz="2799" b="1" dirty="0">
                <a:solidFill>
                  <a:srgbClr val="0F4662"/>
                </a:solidFill>
                <a:latin typeface="Quicksand Bold"/>
                <a:ea typeface="Quicksand Bold"/>
                <a:cs typeface="Quicksand Bold"/>
                <a:sym typeface="Quicksand Bold"/>
              </a:rPr>
              <a:t>Gov. Elect Kacie</a:t>
            </a:r>
          </a:p>
        </p:txBody>
      </p:sp>
      <p:sp>
        <p:nvSpPr>
          <p:cNvPr id="17" name="TextBox 17"/>
          <p:cNvSpPr txBox="1"/>
          <p:nvPr/>
        </p:nvSpPr>
        <p:spPr>
          <a:xfrm>
            <a:off x="13270676" y="6209426"/>
            <a:ext cx="5017320" cy="415290"/>
          </a:xfrm>
          <a:prstGeom prst="rect">
            <a:avLst/>
          </a:prstGeom>
        </p:spPr>
        <p:txBody>
          <a:bodyPr lIns="0" tIns="0" rIns="0" bIns="0" rtlCol="0" anchor="t">
            <a:spAutoFit/>
          </a:bodyPr>
          <a:lstStyle/>
          <a:p>
            <a:pPr marL="0" lvl="0" indent="0" algn="ctr">
              <a:lnSpc>
                <a:spcPts val="3359"/>
              </a:lnSpc>
              <a:spcBef>
                <a:spcPct val="0"/>
              </a:spcBef>
            </a:pPr>
            <a:r>
              <a:rPr lang="en-US" sz="2400" dirty="0">
                <a:solidFill>
                  <a:srgbClr val="0F4662"/>
                </a:solidFill>
                <a:latin typeface="Quicksand"/>
                <a:ea typeface="Quicksand"/>
                <a:cs typeface="Quicksand"/>
                <a:sym typeface="Quicksand"/>
              </a:rPr>
              <a:t>SI Tuscaloosa</a:t>
            </a:r>
          </a:p>
        </p:txBody>
      </p:sp>
      <p:sp>
        <p:nvSpPr>
          <p:cNvPr id="18" name="TextBox 18"/>
          <p:cNvSpPr txBox="1"/>
          <p:nvPr/>
        </p:nvSpPr>
        <p:spPr>
          <a:xfrm>
            <a:off x="297084" y="6171643"/>
            <a:ext cx="5017320" cy="490855"/>
          </a:xfrm>
          <a:prstGeom prst="rect">
            <a:avLst/>
          </a:prstGeom>
        </p:spPr>
        <p:txBody>
          <a:bodyPr lIns="0" tIns="0" rIns="0" bIns="0" rtlCol="0" anchor="t">
            <a:spAutoFit/>
          </a:bodyPr>
          <a:lstStyle/>
          <a:p>
            <a:pPr marL="0" lvl="0" indent="0" algn="ctr">
              <a:lnSpc>
                <a:spcPts val="3919"/>
              </a:lnSpc>
              <a:spcBef>
                <a:spcPct val="0"/>
              </a:spcBef>
            </a:pPr>
            <a:r>
              <a:rPr lang="en-US" sz="2799" b="1" dirty="0">
                <a:solidFill>
                  <a:srgbClr val="0F4662"/>
                </a:solidFill>
                <a:latin typeface="Quicksand Bold"/>
                <a:ea typeface="Quicksand Bold"/>
                <a:cs typeface="Quicksand Bold"/>
                <a:sym typeface="Quicksand Bold"/>
              </a:rPr>
              <a:t>Yvette - SI Homestead</a:t>
            </a:r>
          </a:p>
        </p:txBody>
      </p:sp>
      <p:sp>
        <p:nvSpPr>
          <p:cNvPr id="19" name="TextBox 19"/>
          <p:cNvSpPr txBox="1"/>
          <p:nvPr/>
        </p:nvSpPr>
        <p:spPr>
          <a:xfrm>
            <a:off x="96111" y="6757320"/>
            <a:ext cx="5017320" cy="415290"/>
          </a:xfrm>
          <a:prstGeom prst="rect">
            <a:avLst/>
          </a:prstGeom>
        </p:spPr>
        <p:txBody>
          <a:bodyPr lIns="0" tIns="0" rIns="0" bIns="0" rtlCol="0" anchor="t">
            <a:spAutoFit/>
          </a:bodyPr>
          <a:lstStyle/>
          <a:p>
            <a:pPr marL="0" lvl="0" indent="0" algn="ctr">
              <a:lnSpc>
                <a:spcPts val="3359"/>
              </a:lnSpc>
              <a:spcBef>
                <a:spcPct val="0"/>
              </a:spcBef>
            </a:pPr>
            <a:r>
              <a:rPr lang="en-US" sz="2400" dirty="0">
                <a:solidFill>
                  <a:srgbClr val="0F4662"/>
                </a:solidFill>
                <a:latin typeface="Quicksand"/>
                <a:ea typeface="Quicksand"/>
                <a:cs typeface="Quicksand"/>
                <a:sym typeface="Quicksand"/>
              </a:rPr>
              <a:t>Conference Chair</a:t>
            </a:r>
          </a:p>
        </p:txBody>
      </p:sp>
      <p:grpSp>
        <p:nvGrpSpPr>
          <p:cNvPr id="20" name="Group 7">
            <a:extLst>
              <a:ext uri="{FF2B5EF4-FFF2-40B4-BE49-F238E27FC236}">
                <a16:creationId xmlns:a16="http://schemas.microsoft.com/office/drawing/2014/main" id="{5A75060C-72E8-E3F8-8155-5C91A2A9E394}"/>
              </a:ext>
            </a:extLst>
          </p:cNvPr>
          <p:cNvGrpSpPr/>
          <p:nvPr/>
        </p:nvGrpSpPr>
        <p:grpSpPr>
          <a:xfrm>
            <a:off x="9926315" y="2586770"/>
            <a:ext cx="3152142" cy="3152142"/>
            <a:chOff x="0" y="0"/>
            <a:chExt cx="812800" cy="812800"/>
          </a:xfrm>
        </p:grpSpPr>
        <p:sp>
          <p:nvSpPr>
            <p:cNvPr id="21" name="Freeform 8">
              <a:extLst>
                <a:ext uri="{FF2B5EF4-FFF2-40B4-BE49-F238E27FC236}">
                  <a16:creationId xmlns:a16="http://schemas.microsoft.com/office/drawing/2014/main" id="{929E75F8-8C85-DE3B-07B6-634E64CB9DC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17567" r="-17567"/>
              </a:stretch>
            </a:blipFill>
          </p:spPr>
          <p:txBody>
            <a:bodyPr/>
            <a:lstStyle/>
            <a:p>
              <a:endParaRPr lang="en-US"/>
            </a:p>
          </p:txBody>
        </p:sp>
      </p:grpSp>
      <p:sp>
        <p:nvSpPr>
          <p:cNvPr id="22" name="TextBox 18">
            <a:extLst>
              <a:ext uri="{FF2B5EF4-FFF2-40B4-BE49-F238E27FC236}">
                <a16:creationId xmlns:a16="http://schemas.microsoft.com/office/drawing/2014/main" id="{CC93DF07-E261-0437-68A6-EE0CA1B88F0F}"/>
              </a:ext>
            </a:extLst>
          </p:cNvPr>
          <p:cNvSpPr txBox="1"/>
          <p:nvPr/>
        </p:nvSpPr>
        <p:spPr>
          <a:xfrm>
            <a:off x="4373830" y="5752158"/>
            <a:ext cx="5017320" cy="461280"/>
          </a:xfrm>
          <a:prstGeom prst="rect">
            <a:avLst/>
          </a:prstGeom>
        </p:spPr>
        <p:txBody>
          <a:bodyPr lIns="0" tIns="0" rIns="0" bIns="0" rtlCol="0" anchor="t">
            <a:spAutoFit/>
          </a:bodyPr>
          <a:lstStyle/>
          <a:p>
            <a:pPr marL="0" lvl="0" indent="0" algn="ctr">
              <a:lnSpc>
                <a:spcPts val="3919"/>
              </a:lnSpc>
              <a:spcBef>
                <a:spcPct val="0"/>
              </a:spcBef>
            </a:pPr>
            <a:r>
              <a:rPr lang="en-US" sz="2799" b="1" dirty="0">
                <a:solidFill>
                  <a:srgbClr val="0F4662"/>
                </a:solidFill>
                <a:latin typeface="Quicksand Bold"/>
                <a:ea typeface="Quicksand Bold"/>
                <a:cs typeface="Quicksand Bold"/>
                <a:sym typeface="Quicksand Bold"/>
              </a:rPr>
              <a:t>Megan - SI Homestead</a:t>
            </a:r>
          </a:p>
        </p:txBody>
      </p:sp>
      <p:sp>
        <p:nvSpPr>
          <p:cNvPr id="23" name="TextBox 19">
            <a:extLst>
              <a:ext uri="{FF2B5EF4-FFF2-40B4-BE49-F238E27FC236}">
                <a16:creationId xmlns:a16="http://schemas.microsoft.com/office/drawing/2014/main" id="{75601828-4CB3-17E0-28C4-1D3B8B4FC067}"/>
              </a:ext>
            </a:extLst>
          </p:cNvPr>
          <p:cNvSpPr txBox="1"/>
          <p:nvPr/>
        </p:nvSpPr>
        <p:spPr>
          <a:xfrm>
            <a:off x="4534340" y="6271661"/>
            <a:ext cx="5017320" cy="415290"/>
          </a:xfrm>
          <a:prstGeom prst="rect">
            <a:avLst/>
          </a:prstGeom>
        </p:spPr>
        <p:txBody>
          <a:bodyPr lIns="0" tIns="0" rIns="0" bIns="0" rtlCol="0" anchor="t">
            <a:spAutoFit/>
          </a:bodyPr>
          <a:lstStyle/>
          <a:p>
            <a:pPr marL="0" lvl="0" indent="0" algn="ctr">
              <a:lnSpc>
                <a:spcPts val="3359"/>
              </a:lnSpc>
              <a:spcBef>
                <a:spcPct val="0"/>
              </a:spcBef>
            </a:pPr>
            <a:r>
              <a:rPr lang="en-US" sz="2400" dirty="0">
                <a:solidFill>
                  <a:srgbClr val="0F4662"/>
                </a:solidFill>
                <a:latin typeface="Quicksand"/>
                <a:ea typeface="Quicksand"/>
                <a:cs typeface="Quicksand"/>
                <a:sym typeface="Quicksand"/>
              </a:rPr>
              <a:t>Asst. Conference Chair</a:t>
            </a:r>
          </a:p>
        </p:txBody>
      </p:sp>
      <p:pic>
        <p:nvPicPr>
          <p:cNvPr id="28" name="Picture 27">
            <a:extLst>
              <a:ext uri="{FF2B5EF4-FFF2-40B4-BE49-F238E27FC236}">
                <a16:creationId xmlns:a16="http://schemas.microsoft.com/office/drawing/2014/main" id="{0E4E7023-6D3B-432E-E0F2-20999E539C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5657" y="2522143"/>
            <a:ext cx="3154686" cy="315468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367</Words>
  <Application>Microsoft Office PowerPoint</Application>
  <PresentationFormat>Custom</PresentationFormat>
  <Paragraphs>46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Cormorant Garamond Bold Italics</vt:lpstr>
      <vt:lpstr>Arial</vt:lpstr>
      <vt:lpstr>Quicksand Bold</vt:lpstr>
      <vt:lpstr>Quicksand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Soroptimist is Growing</dc:title>
  <dc:creator>Barbara Spyke</dc:creator>
  <cp:lastModifiedBy>Barbara Spyke</cp:lastModifiedBy>
  <cp:revision>5</cp:revision>
  <dcterms:created xsi:type="dcterms:W3CDTF">2006-08-16T00:00:00Z</dcterms:created>
  <dcterms:modified xsi:type="dcterms:W3CDTF">2026-04-28T16:53:15Z</dcterms:modified>
  <dc:identifier>DAGl7hkyTVU</dc:identifier>
</cp:coreProperties>
</file>