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Verdana" panose="020B060403050404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79457" autoAdjust="0"/>
  </p:normalViewPr>
  <p:slideViewPr>
    <p:cSldViewPr>
      <p:cViewPr varScale="1">
        <p:scale>
          <a:sx n="63" d="100"/>
          <a:sy n="63" d="100"/>
        </p:scale>
        <p:origin x="24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cs-CZ"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b="0" i="0">
                <a:latin typeface="Verdana" panose="020B0604030504040204" pitchFamily="34" charset="0"/>
              </a:defRPr>
            </a:lvl1pPr>
          </a:lstStyle>
          <a:p>
            <a:fld id="{B7268E1E-0E44-426D-905E-8AD9B19D2182}" type="datetimeFigureOut">
              <a:rPr lang="cs-CZ" smtClean="0"/>
              <a:pPr/>
              <a:t>27.04.2026</a:t>
            </a:fld>
            <a:endParaRPr lang="cs-CZ" dirty="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cs-CZ"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871B2431-D351-4C6E-A3CF-9DFAC0E3E050}" type="slidenum">
              <a:rPr lang="cs-CZ" smtClean="0"/>
              <a:pPr/>
              <a:t>‹#›</a:t>
            </a:fld>
            <a:endParaRPr lang="cs-CZ" dirty="0"/>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Welcome everyone!  My name is  Ann Smallman and I’m with the Stuart club.  In this session, we’re going to talk about how your club’s unique personality fits beautifully within Soroptimist International of the Americas’ global brand. This isn’t about limiting creativity—it’s about amplifying your impact so your club is instantly recognizable, trusted, and taken seriously, while still feeling authentic.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Let’s take a moment to reflect on your club’s communications—social media, flyers, emails, and presentations. Where are you already doing a great job aligning with the Soroptimist brand? Where could small changes make a big difference?</a:t>
            </a:r>
          </a:p>
          <a:p>
            <a:endParaRPr lang="en-US" dirty="0"/>
          </a:p>
          <a:p>
            <a:r>
              <a:rPr lang="en-US" dirty="0"/>
              <a:t>Would anyone like to share their thoughts? This isn’t about judgment—it’s about growth and opportunity.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big takeaway is this: you don’t have to choose between being unique and being consistent. When your club identity aligns with SIA’s global brand, your message becomes clearer, stronger and more effective.</a:t>
            </a:r>
          </a:p>
          <a:p>
            <a:endParaRPr lang="en-US" dirty="0"/>
          </a:p>
          <a:p>
            <a:r>
              <a:rPr lang="en-US" dirty="0"/>
              <a:t>As your region public awareness chair, I’m here as a resource—not just to share guidelines, but to support you in telling your club’s story in a way that feels authentic, confident and aligned with our shared mission.</a:t>
            </a:r>
          </a:p>
          <a:p>
            <a:endParaRPr lang="en-US" dirty="0"/>
          </a:p>
          <a:p>
            <a:r>
              <a:rPr lang="en-US" dirty="0"/>
              <a:t>Thank you for your time today!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When people see your club’s name, a flyer, a social post or a news article, they’re making a snap judgment—often in just a few seconds. Consistent branding helps them quickly recognize Soroptimist, understand our mission and trust that your club is part of something credible and established.  </a:t>
            </a:r>
          </a:p>
          <a:p>
            <a:endParaRPr lang="en-US" dirty="0"/>
          </a:p>
          <a:p>
            <a:r>
              <a:rPr lang="en-US" dirty="0"/>
              <a:t>All of these brands are consistent with their branding, and as consumers, we already know what to expect in regard to product quality and service.  And each of the thousands of locations offering these products and services leverages the brand's reputation.   </a:t>
            </a:r>
          </a:p>
          <a:p>
            <a:endParaRPr lang="en-US" dirty="0"/>
          </a:p>
          <a:p>
            <a:r>
              <a:rPr lang="en-US" dirty="0"/>
              <a:t>Even small things—like a flyer, a Facebook post or an event banner—play a role in how people see your club and Soroptimist as a whole. This matters whether you’re recruiting members, partnering with local organizations or engaging the media.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same holds true for us.  Our global brand is what connects every Soroptimist club around the world. It’s not just our logo—it’s our mission to invest in the dreams of women and girls, how we present ourselves visually and how we communicate.</a:t>
            </a:r>
          </a:p>
          <a:p>
            <a:endParaRPr lang="en-US" dirty="0"/>
          </a:p>
          <a:p>
            <a:r>
              <a:rPr lang="en-US" dirty="0"/>
              <a:t>When clubs align with this global brand, they benefit from the strength and reputation of the entire organization. People may meet your club locally, but they trust it more quickly because it’s clearly part of something bigger.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Your club identity is what makes your club special. It’s shaped by your members, your community and the projects you care most about. No two clubs are exactly alike—and that’s a strength.</a:t>
            </a:r>
          </a:p>
          <a:p>
            <a:endParaRPr lang="en-US" dirty="0"/>
          </a:p>
          <a:p>
            <a:r>
              <a:rPr lang="en-US" dirty="0"/>
              <a:t>Two clubs can follow the same brand guidelines and still feel very different, because your people, stories and local impact are unique. Branding isn’t about erasing that—it’s about showcasing it clearly and professionally.</a:t>
            </a:r>
          </a:p>
          <a:p>
            <a:endParaRPr lang="en-US" dirty="0"/>
          </a:p>
          <a:p>
            <a:r>
              <a:rPr lang="en-US" dirty="0"/>
              <a:t>Good example of making the Soroptimist brand their own- the Homestead club (point out the correct use of the logo, colors and how they adapt for the event).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Think of the global brand as a strong, recognizable and trusted force. It provides structure and credibility. Your club identity adds personality, authenticity and local relevance.  </a:t>
            </a:r>
          </a:p>
          <a:p>
            <a:endParaRPr lang="en-US" dirty="0"/>
          </a:p>
          <a:p>
            <a:r>
              <a:rPr lang="en-US" dirty="0"/>
              <a:t>When both work together, your message is clearer, more professional and more impactful—without feeling generic or cookie-cutter.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Brand guidelines aren’t meant to be restrictive—they’re meant to help. By using approved logos, colors and fonts, your materials instantly connect to Soroptimist.</a:t>
            </a:r>
          </a:p>
          <a:p>
            <a:endParaRPr lang="en-US" dirty="0"/>
          </a:p>
          <a:p>
            <a:r>
              <a:rPr lang="en-US" dirty="0"/>
              <a:t>You still get to highlight your members, your events and your community impact. The key is consistency, not sameness. And if branding has ever felt overwhelming or unclear, you’re not alone—that’s exactly why more tools and guidance are being developed.</a:t>
            </a:r>
          </a:p>
          <a:p>
            <a:endParaRPr lang="en-US" dirty="0"/>
          </a:p>
          <a:p>
            <a:r>
              <a:rPr lang="en-US" dirty="0"/>
              <a:t>SIA provides brand and style guidelines, along with customizable Canva templates and publicity kits, to help clubs incorporate local flair into their publicity materials while staying aligned with the SIA brand.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 want to pause here and share something exciting that’s coming soon—hopefully in time for the next club year. The SIA marketing team is actively working on a customizable variation of the Soroptimist logo specifically for club use. This option is still in development, but the goal is simple: to make it easier for clubs to stay fully on brand and clearly show what makes your club unique.</a:t>
            </a:r>
          </a:p>
          <a:p>
            <a:endParaRPr lang="en-US" dirty="0"/>
          </a:p>
          <a:p>
            <a:r>
              <a:rPr lang="en-US" dirty="0"/>
              <a:t>This logo variation is being designed with real-life club needs in mind for materials such as event flyers, banners, social media graphics, and other local publicity tools.</a:t>
            </a:r>
          </a:p>
          <a:p>
            <a:endParaRPr lang="en-US" dirty="0"/>
          </a:p>
          <a:p>
            <a:r>
              <a:rPr lang="en-US" dirty="0"/>
              <a:t>Many membership-based organizations with clubs or chapters—like Rotary, Girl Scouts, United Way and Special Olympics—offer customizable logos for their local groups. We want to do something similar for Soroptimist, giving clubs flexibility while still maintaining strong, consistent brand recognition.</a:t>
            </a:r>
          </a:p>
          <a:p>
            <a:endParaRPr lang="en-US" dirty="0"/>
          </a:p>
          <a:p>
            <a:r>
              <a:rPr lang="en-US" dirty="0"/>
              <a:t>The goal is to reduce the need for workarounds and make it easier for clubs to do the right thing from the start.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Even small missteps can weaken your message. Altered logos, unofficial colors or inconsistent designs can confuse audiences or make materials feel less trustworthy.</a:t>
            </a:r>
            <a:br>
              <a:rPr lang="en-US" dirty="0"/>
            </a:br>
            <a:r>
              <a:rPr lang="en-US" dirty="0"/>
              <a:t>The goal isn’t perfection—it’s clarity. Ideally, someone should recognize your communication as Soroptimist before they even read the words.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Aligned branding helps your club stand out—in a good way. When your materials look polished and consistent, partners, media and potential members are more likely to take you seriously.</a:t>
            </a:r>
          </a:p>
          <a:p>
            <a:endParaRPr lang="en-US" dirty="0"/>
          </a:p>
          <a:p>
            <a:r>
              <a:rPr lang="en-US" dirty="0"/>
              <a:t>You’re not just representing your club—you’re representing a global organization with a strong, trusted reputation. That shared credibility benefits everyone.</a:t>
            </a:r>
          </a:p>
          <a:p>
            <a:endParaRPr lang="en-US" dirty="0"/>
          </a:p>
          <a:p>
            <a:r>
              <a:rPr lang="en-US" dirty="0"/>
              <a:t>Even more important in this digital age when materials can be created and out on the internet in a flash-by anyone.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Verdana" panose="020B0604030504040204" pitchFamily="34" charset="0"/>
              </a:defRPr>
            </a:lvl1pPr>
          </a:lstStyle>
          <a:p>
            <a:fld id="{1D8BD707-D9CF-40AE-B4C6-C98DA3205C09}" type="datetimeFigureOut">
              <a:rPr lang="en-US" smtClean="0"/>
              <a:pPr/>
              <a:t>4/27/2026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Verdana" panose="020B0604030504040204"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kern="120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sv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5.sv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4.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sv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1.sv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102074" flipH="1">
            <a:off x="-3770915" y="2690215"/>
            <a:ext cx="18545990" cy="14027512"/>
          </a:xfrm>
          <a:custGeom>
            <a:avLst/>
            <a:gdLst/>
            <a:ahLst/>
            <a:cxnLst/>
            <a:rect l="l" t="t" r="r" b="b"/>
            <a:pathLst>
              <a:path w="18545990" h="14027512">
                <a:moveTo>
                  <a:pt x="18545990" y="0"/>
                </a:moveTo>
                <a:lnTo>
                  <a:pt x="0" y="0"/>
                </a:lnTo>
                <a:lnTo>
                  <a:pt x="0" y="14027512"/>
                </a:lnTo>
                <a:lnTo>
                  <a:pt x="18545990" y="14027512"/>
                </a:lnTo>
                <a:lnTo>
                  <a:pt x="1854599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sp>
        <p:nvSpPr>
          <p:cNvPr id="3" name="Freeform 3"/>
          <p:cNvSpPr/>
          <p:nvPr/>
        </p:nvSpPr>
        <p:spPr>
          <a:xfrm rot="1102074" flipH="1">
            <a:off x="-4375306" y="4594391"/>
            <a:ext cx="16114424" cy="12188364"/>
          </a:xfrm>
          <a:custGeom>
            <a:avLst/>
            <a:gdLst/>
            <a:ahLst/>
            <a:cxnLst/>
            <a:rect l="l" t="t" r="r" b="b"/>
            <a:pathLst>
              <a:path w="16114424" h="12188364">
                <a:moveTo>
                  <a:pt x="16114424" y="0"/>
                </a:moveTo>
                <a:lnTo>
                  <a:pt x="0" y="0"/>
                </a:lnTo>
                <a:lnTo>
                  <a:pt x="0" y="12188364"/>
                </a:lnTo>
                <a:lnTo>
                  <a:pt x="16114424" y="12188364"/>
                </a:lnTo>
                <a:lnTo>
                  <a:pt x="16114424"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sp>
        <p:nvSpPr>
          <p:cNvPr id="5" name="TextBox 5"/>
          <p:cNvSpPr txBox="1"/>
          <p:nvPr/>
        </p:nvSpPr>
        <p:spPr>
          <a:xfrm>
            <a:off x="1102588" y="3666485"/>
            <a:ext cx="10680169" cy="2031325"/>
          </a:xfrm>
          <a:prstGeom prst="rect">
            <a:avLst/>
          </a:prstGeom>
        </p:spPr>
        <p:txBody>
          <a:bodyPr lIns="0" tIns="0" rIns="0" bIns="0" rtlCol="0" anchor="t">
            <a:spAutoFit/>
          </a:bodyPr>
          <a:lstStyle/>
          <a:p>
            <a:pPr algn="l"/>
            <a:r>
              <a:rPr lang="en-US" sz="66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1"/>
              </a:rPr>
              <a:t>Club Identity &amp; Global Brand</a:t>
            </a:r>
          </a:p>
        </p:txBody>
      </p:sp>
      <p:sp>
        <p:nvSpPr>
          <p:cNvPr id="6" name="Freeform 6"/>
          <p:cNvSpPr/>
          <p:nvPr/>
        </p:nvSpPr>
        <p:spPr>
          <a:xfrm rot="-10181517" flipH="1">
            <a:off x="9830672" y="-3985155"/>
            <a:ext cx="11520966" cy="8714040"/>
          </a:xfrm>
          <a:custGeom>
            <a:avLst/>
            <a:gdLst/>
            <a:ahLst/>
            <a:cxnLst/>
            <a:rect l="l" t="t" r="r" b="b"/>
            <a:pathLst>
              <a:path w="11520966" h="8714040">
                <a:moveTo>
                  <a:pt x="11520966" y="0"/>
                </a:moveTo>
                <a:lnTo>
                  <a:pt x="0" y="0"/>
                </a:lnTo>
                <a:lnTo>
                  <a:pt x="0" y="8714040"/>
                </a:lnTo>
                <a:lnTo>
                  <a:pt x="11520966" y="8714040"/>
                </a:lnTo>
                <a:lnTo>
                  <a:pt x="11520966"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sp>
        <p:nvSpPr>
          <p:cNvPr id="7" name="Freeform 7"/>
          <p:cNvSpPr/>
          <p:nvPr/>
        </p:nvSpPr>
        <p:spPr>
          <a:xfrm>
            <a:off x="13398698" y="1213427"/>
            <a:ext cx="2378128" cy="3562836"/>
          </a:xfrm>
          <a:custGeom>
            <a:avLst/>
            <a:gdLst/>
            <a:ahLst/>
            <a:cxnLst/>
            <a:rect l="l" t="t" r="r" b="b"/>
            <a:pathLst>
              <a:path w="2378128" h="3562836">
                <a:moveTo>
                  <a:pt x="0" y="0"/>
                </a:moveTo>
                <a:lnTo>
                  <a:pt x="2378127" y="0"/>
                </a:lnTo>
                <a:lnTo>
                  <a:pt x="2378127" y="3562836"/>
                </a:lnTo>
                <a:lnTo>
                  <a:pt x="0" y="3562836"/>
                </a:lnTo>
                <a:lnTo>
                  <a:pt x="0" y="0"/>
                </a:lnTo>
                <a:close/>
              </a:path>
            </a:pathLst>
          </a:custGeom>
          <a:blipFill>
            <a:blip r:embed="rId4"/>
            <a:stretch>
              <a:fillRect/>
            </a:stretch>
          </a:blipFill>
        </p:spPr>
        <p:txBody>
          <a:bodyPr/>
          <a:lstStyle/>
          <a:p>
            <a:endParaRPr lang="en-US" dirty="0">
              <a:latin typeface="Verdana" panose="020B0604030504040204" pitchFamily="34" charset="0"/>
            </a:endParaRPr>
          </a:p>
        </p:txBody>
      </p:sp>
      <p:sp>
        <p:nvSpPr>
          <p:cNvPr id="9" name="TextBox 9"/>
          <p:cNvSpPr txBox="1"/>
          <p:nvPr/>
        </p:nvSpPr>
        <p:spPr>
          <a:xfrm>
            <a:off x="1102588" y="5882551"/>
            <a:ext cx="9489212" cy="839782"/>
          </a:xfrm>
          <a:prstGeom prst="rect">
            <a:avLst/>
          </a:prstGeom>
        </p:spPr>
        <p:txBody>
          <a:bodyPr wrap="square" lIns="0" tIns="0" rIns="0" bIns="0" rtlCol="0" anchor="t">
            <a:spAutoFit/>
          </a:bodyPr>
          <a:lstStyle/>
          <a:p>
            <a:pPr algn="l">
              <a:lnSpc>
                <a:spcPts val="7250"/>
              </a:lnSpc>
            </a:pPr>
            <a:r>
              <a:rPr lang="en-US" sz="5178" b="1" dirty="0">
                <a:solidFill>
                  <a:srgbClr val="518BC9"/>
                </a:solidFill>
                <a:latin typeface="Verdana" panose="020B0604030504040204" pitchFamily="34" charset="0"/>
                <a:ea typeface="Verdana" panose="020B0604030504040204" pitchFamily="34" charset="0"/>
                <a:cs typeface="Verdana" panose="020B0604030504040204" pitchFamily="34" charset="0"/>
                <a:sym typeface="Effra 1"/>
              </a:rPr>
              <a:t>How They Work Together</a:t>
            </a:r>
          </a:p>
        </p:txBody>
      </p:sp>
      <p:sp>
        <p:nvSpPr>
          <p:cNvPr id="10" name="Freeform 9">
            <a:extLst>
              <a:ext uri="{FF2B5EF4-FFF2-40B4-BE49-F238E27FC236}">
                <a16:creationId xmlns:a16="http://schemas.microsoft.com/office/drawing/2014/main" id="{C2AB73F5-DE49-A78E-3B86-4910BD817EBC}"/>
              </a:ext>
            </a:extLst>
          </p:cNvPr>
          <p:cNvSpPr/>
          <p:nvPr/>
        </p:nvSpPr>
        <p:spPr>
          <a:xfrm>
            <a:off x="9814720" y="9114364"/>
            <a:ext cx="176421" cy="176421"/>
          </a:xfrm>
          <a:custGeom>
            <a:avLst/>
            <a:gdLst/>
            <a:ahLst/>
            <a:cxnLst/>
            <a:rect l="l" t="t" r="r" b="b"/>
            <a:pathLst>
              <a:path w="176421" h="176421">
                <a:moveTo>
                  <a:pt x="0" y="0"/>
                </a:moveTo>
                <a:lnTo>
                  <a:pt x="176421" y="0"/>
                </a:lnTo>
                <a:lnTo>
                  <a:pt x="176421" y="176421"/>
                </a:lnTo>
                <a:lnTo>
                  <a:pt x="0" y="17642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Verdana" panose="020B0604030504040204" pitchFamily="34" charset="0"/>
            </a:endParaRPr>
          </a:p>
        </p:txBody>
      </p:sp>
      <p:sp>
        <p:nvSpPr>
          <p:cNvPr id="11" name="TextBox 8">
            <a:extLst>
              <a:ext uri="{FF2B5EF4-FFF2-40B4-BE49-F238E27FC236}">
                <a16:creationId xmlns:a16="http://schemas.microsoft.com/office/drawing/2014/main" id="{EC3FA1FD-7D03-ED66-F2E7-B752623AF47C}"/>
              </a:ext>
            </a:extLst>
          </p:cNvPr>
          <p:cNvSpPr txBox="1"/>
          <p:nvPr/>
        </p:nvSpPr>
        <p:spPr>
          <a:xfrm>
            <a:off x="1171392" y="9105900"/>
            <a:ext cx="8970188" cy="29360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2541"/>
              </a:lnSpc>
            </a:pPr>
            <a:r>
              <a:rPr lang="en-US" sz="2000" b="1" spc="109" dirty="0">
                <a:solidFill>
                  <a:srgbClr val="293374"/>
                </a:solidFill>
                <a:latin typeface="Verdana" panose="020B0604030504040204" pitchFamily="34" charset="0"/>
                <a:ea typeface="Verdana" panose="020B0604030504040204" pitchFamily="34" charset="0"/>
                <a:cs typeface="Verdana" panose="020B0604030504040204" pitchFamily="34" charset="0"/>
                <a:sym typeface="Calibri (MS) Bold"/>
              </a:rPr>
              <a:t>SOROPTIMIST INTERNATIONAL OF THE AMERICAS, INC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3"/>
            <a:stretch>
              <a:fillRect t="-30739" r="-17743" b="-8808"/>
            </a:stretch>
          </a:blipFill>
        </p:spPr>
        <p:txBody>
          <a:bodyPr/>
          <a:lstStyle/>
          <a:p>
            <a:endParaRPr lang="en-US" dirty="0">
              <a:latin typeface="Verdana" panose="020B0604030504040204" pitchFamily="34" charset="0"/>
            </a:endParaRPr>
          </a:p>
        </p:txBody>
      </p:sp>
      <p:grpSp>
        <p:nvGrpSpPr>
          <p:cNvPr id="3" name="Group 3"/>
          <p:cNvGrpSpPr/>
          <p:nvPr/>
        </p:nvGrpSpPr>
        <p:grpSpPr>
          <a:xfrm>
            <a:off x="0" y="0"/>
            <a:ext cx="18288000" cy="10287000"/>
            <a:chOff x="0" y="0"/>
            <a:chExt cx="24744279" cy="13918657"/>
          </a:xfrm>
        </p:grpSpPr>
        <p:sp>
          <p:nvSpPr>
            <p:cNvPr id="4" name="Freeform 4"/>
            <p:cNvSpPr/>
            <p:nvPr/>
          </p:nvSpPr>
          <p:spPr>
            <a:xfrm>
              <a:off x="0" y="0"/>
              <a:ext cx="24744328" cy="13918586"/>
            </a:xfrm>
            <a:custGeom>
              <a:avLst/>
              <a:gdLst/>
              <a:ahLst/>
              <a:cxnLst/>
              <a:rect l="l" t="t" r="r" b="b"/>
              <a:pathLst>
                <a:path w="24744328" h="13918586">
                  <a:moveTo>
                    <a:pt x="0" y="0"/>
                  </a:moveTo>
                  <a:lnTo>
                    <a:pt x="24744328" y="0"/>
                  </a:lnTo>
                  <a:lnTo>
                    <a:pt x="24744328" y="13918586"/>
                  </a:lnTo>
                  <a:lnTo>
                    <a:pt x="0" y="13918586"/>
                  </a:lnTo>
                  <a:lnTo>
                    <a:pt x="0" y="0"/>
                  </a:lnTo>
                  <a:close/>
                </a:path>
              </a:pathLst>
            </a:custGeom>
            <a:blipFill>
              <a:blip r:embed="rId4">
                <a:alphaModFix amt="8999"/>
              </a:blip>
              <a:stretch>
                <a:fillRect t="-9111" b="-9111"/>
              </a:stretch>
            </a:blipFill>
          </p:spPr>
          <p:txBody>
            <a:bodyPr/>
            <a:lstStyle/>
            <a:p>
              <a:endParaRPr lang="en-US" dirty="0">
                <a:latin typeface="Verdana" panose="020B0604030504040204" pitchFamily="34" charset="0"/>
              </a:endParaRPr>
            </a:p>
          </p:txBody>
        </p:sp>
      </p:grpSp>
      <p:grpSp>
        <p:nvGrpSpPr>
          <p:cNvPr id="5" name="Group 5"/>
          <p:cNvGrpSpPr/>
          <p:nvPr/>
        </p:nvGrpSpPr>
        <p:grpSpPr>
          <a:xfrm>
            <a:off x="0" y="0"/>
            <a:ext cx="18288000" cy="10287000"/>
            <a:chOff x="0" y="0"/>
            <a:chExt cx="24744279" cy="13918657"/>
          </a:xfrm>
        </p:grpSpPr>
        <p:sp>
          <p:nvSpPr>
            <p:cNvPr id="6" name="Freeform 6"/>
            <p:cNvSpPr/>
            <p:nvPr/>
          </p:nvSpPr>
          <p:spPr>
            <a:xfrm>
              <a:off x="0" y="0"/>
              <a:ext cx="24744328" cy="13918586"/>
            </a:xfrm>
            <a:custGeom>
              <a:avLst/>
              <a:gdLst/>
              <a:ahLst/>
              <a:cxnLst/>
              <a:rect l="l" t="t" r="r" b="b"/>
              <a:pathLst>
                <a:path w="24744328" h="13918586">
                  <a:moveTo>
                    <a:pt x="0" y="0"/>
                  </a:moveTo>
                  <a:lnTo>
                    <a:pt x="24744328" y="0"/>
                  </a:lnTo>
                  <a:lnTo>
                    <a:pt x="24744328" y="13918586"/>
                  </a:lnTo>
                  <a:lnTo>
                    <a:pt x="0" y="13918586"/>
                  </a:lnTo>
                  <a:lnTo>
                    <a:pt x="0" y="0"/>
                  </a:lnTo>
                  <a:close/>
                </a:path>
              </a:pathLst>
            </a:custGeom>
            <a:blipFill>
              <a:blip r:embed="rId4">
                <a:alphaModFix amt="8999"/>
              </a:blip>
              <a:stretch>
                <a:fillRect t="-9111" b="-9111"/>
              </a:stretch>
            </a:blipFill>
          </p:spPr>
          <p:txBody>
            <a:bodyPr/>
            <a:lstStyle/>
            <a:p>
              <a:endParaRPr lang="en-US" dirty="0">
                <a:latin typeface="Verdana" panose="020B0604030504040204" pitchFamily="34" charset="0"/>
              </a:endParaRPr>
            </a:p>
          </p:txBody>
        </p:sp>
      </p:grpSp>
      <p:grpSp>
        <p:nvGrpSpPr>
          <p:cNvPr id="7" name="Group 7"/>
          <p:cNvGrpSpPr/>
          <p:nvPr/>
        </p:nvGrpSpPr>
        <p:grpSpPr>
          <a:xfrm>
            <a:off x="5562600" y="1181100"/>
            <a:ext cx="9278622" cy="1944692"/>
            <a:chOff x="178920" y="0"/>
            <a:chExt cx="12371496" cy="2592923"/>
          </a:xfrm>
        </p:grpSpPr>
        <p:sp>
          <p:nvSpPr>
            <p:cNvPr id="8" name="TextBox 8"/>
            <p:cNvSpPr txBox="1"/>
            <p:nvPr/>
          </p:nvSpPr>
          <p:spPr>
            <a:xfrm>
              <a:off x="178920" y="0"/>
              <a:ext cx="12371496" cy="1333699"/>
            </a:xfrm>
            <a:prstGeom prst="rect">
              <a:avLst/>
            </a:prstGeom>
          </p:spPr>
          <p:txBody>
            <a:bodyPr lIns="0" tIns="0" rIns="0" bIns="0" rtlCol="0" anchor="t">
              <a:spAutoFit/>
            </a:bodyPr>
            <a:lstStyle/>
            <a:p>
              <a:pPr algn="l">
                <a:lnSpc>
                  <a:spcPts val="7799"/>
                </a:lnSpc>
              </a:pPr>
              <a:r>
                <a:rPr lang="en-US" sz="6500" b="1" dirty="0">
                  <a:solidFill>
                    <a:srgbClr val="FFFFFF"/>
                  </a:solidFill>
                  <a:latin typeface="Verdana" panose="020B0604030504040204" pitchFamily="34" charset="0"/>
                  <a:ea typeface="Verdana" panose="020B0604030504040204" pitchFamily="34" charset="0"/>
                  <a:cs typeface="Verdana" panose="020B0604030504040204" pitchFamily="34" charset="0"/>
                  <a:sym typeface="Effra 1"/>
                </a:rPr>
                <a:t>Pause &amp; Reflect</a:t>
              </a:r>
            </a:p>
          </p:txBody>
        </p:sp>
        <p:sp>
          <p:nvSpPr>
            <p:cNvPr id="9" name="TextBox 9"/>
            <p:cNvSpPr txBox="1"/>
            <p:nvPr/>
          </p:nvSpPr>
          <p:spPr>
            <a:xfrm>
              <a:off x="1211971" y="1836647"/>
              <a:ext cx="11159527" cy="756276"/>
            </a:xfrm>
            <a:prstGeom prst="rect">
              <a:avLst/>
            </a:prstGeom>
          </p:spPr>
          <p:txBody>
            <a:bodyPr lIns="0" tIns="0" rIns="0" bIns="0" rtlCol="0" anchor="t">
              <a:spAutoFit/>
            </a:bodyPr>
            <a:lstStyle/>
            <a:p>
              <a:pPr algn="l">
                <a:lnSpc>
                  <a:spcPts val="5400"/>
                </a:lnSpc>
              </a:pPr>
              <a:endParaRPr dirty="0">
                <a:latin typeface="Verdana" panose="020B0604030504040204" pitchFamily="34" charset="0"/>
              </a:endParaRPr>
            </a:p>
          </p:txBody>
        </p:sp>
      </p:grpSp>
      <p:grpSp>
        <p:nvGrpSpPr>
          <p:cNvPr id="10" name="Group 10"/>
          <p:cNvGrpSpPr/>
          <p:nvPr/>
        </p:nvGrpSpPr>
        <p:grpSpPr>
          <a:xfrm>
            <a:off x="1028700" y="3968018"/>
            <a:ext cx="5995678" cy="3086100"/>
            <a:chOff x="0" y="0"/>
            <a:chExt cx="1579109" cy="812800"/>
          </a:xfrm>
        </p:grpSpPr>
        <p:sp>
          <p:nvSpPr>
            <p:cNvPr id="11" name="Freeform 11"/>
            <p:cNvSpPr/>
            <p:nvPr/>
          </p:nvSpPr>
          <p:spPr>
            <a:xfrm>
              <a:off x="0" y="0"/>
              <a:ext cx="1579109" cy="812800"/>
            </a:xfrm>
            <a:custGeom>
              <a:avLst/>
              <a:gdLst/>
              <a:ahLst/>
              <a:cxnLst/>
              <a:rect l="l" t="t" r="r" b="b"/>
              <a:pathLst>
                <a:path w="1579109" h="812800">
                  <a:moveTo>
                    <a:pt x="65854" y="0"/>
                  </a:moveTo>
                  <a:lnTo>
                    <a:pt x="1513255" y="0"/>
                  </a:lnTo>
                  <a:cubicBezTo>
                    <a:pt x="1530720" y="0"/>
                    <a:pt x="1547470" y="6938"/>
                    <a:pt x="1559820" y="19288"/>
                  </a:cubicBezTo>
                  <a:cubicBezTo>
                    <a:pt x="1572170" y="31638"/>
                    <a:pt x="1579109" y="48388"/>
                    <a:pt x="1579109" y="65854"/>
                  </a:cubicBezTo>
                  <a:lnTo>
                    <a:pt x="1579109" y="746946"/>
                  </a:lnTo>
                  <a:cubicBezTo>
                    <a:pt x="1579109" y="764412"/>
                    <a:pt x="1572170" y="781162"/>
                    <a:pt x="1559820" y="793512"/>
                  </a:cubicBezTo>
                  <a:cubicBezTo>
                    <a:pt x="1547470" y="805862"/>
                    <a:pt x="1530720" y="812800"/>
                    <a:pt x="1513255" y="812800"/>
                  </a:cubicBezTo>
                  <a:lnTo>
                    <a:pt x="65854" y="812800"/>
                  </a:lnTo>
                  <a:cubicBezTo>
                    <a:pt x="48388" y="812800"/>
                    <a:pt x="31638" y="805862"/>
                    <a:pt x="19288" y="793512"/>
                  </a:cubicBezTo>
                  <a:cubicBezTo>
                    <a:pt x="6938" y="781162"/>
                    <a:pt x="0" y="764412"/>
                    <a:pt x="0" y="746946"/>
                  </a:cubicBezTo>
                  <a:lnTo>
                    <a:pt x="0" y="65854"/>
                  </a:lnTo>
                  <a:cubicBezTo>
                    <a:pt x="0" y="48388"/>
                    <a:pt x="6938" y="31638"/>
                    <a:pt x="19288" y="19288"/>
                  </a:cubicBezTo>
                  <a:cubicBezTo>
                    <a:pt x="31638" y="6938"/>
                    <a:pt x="48388" y="0"/>
                    <a:pt x="65854" y="0"/>
                  </a:cubicBezTo>
                  <a:close/>
                </a:path>
              </a:pathLst>
            </a:custGeom>
            <a:solidFill>
              <a:srgbClr val="518BC9"/>
            </a:solidFill>
            <a:ln w="9525" cap="rnd">
              <a:solidFill>
                <a:srgbClr val="101852"/>
              </a:solidFill>
              <a:prstDash val="solid"/>
              <a:round/>
            </a:ln>
          </p:spPr>
          <p:txBody>
            <a:bodyPr/>
            <a:lstStyle/>
            <a:p>
              <a:endParaRPr lang="en-US" dirty="0">
                <a:latin typeface="Verdana" panose="020B0604030504040204" pitchFamily="34" charset="0"/>
              </a:endParaRPr>
            </a:p>
          </p:txBody>
        </p:sp>
        <p:sp>
          <p:nvSpPr>
            <p:cNvPr id="12" name="TextBox 12"/>
            <p:cNvSpPr txBox="1"/>
            <p:nvPr/>
          </p:nvSpPr>
          <p:spPr>
            <a:xfrm>
              <a:off x="0" y="-66675"/>
              <a:ext cx="1579109" cy="879475"/>
            </a:xfrm>
            <a:prstGeom prst="rect">
              <a:avLst/>
            </a:prstGeom>
          </p:spPr>
          <p:txBody>
            <a:bodyPr lIns="165100" tIns="165100" rIns="165100" bIns="165100" rtlCol="0" anchor="ctr"/>
            <a:lstStyle/>
            <a:p>
              <a:pPr algn="ctr">
                <a:lnSpc>
                  <a:spcPts val="3750"/>
                </a:lnSpc>
              </a:pPr>
              <a:r>
                <a:rPr lang="en-US" sz="2500" dirty="0">
                  <a:solidFill>
                    <a:srgbClr val="FFFFFF"/>
                  </a:solidFill>
                  <a:latin typeface="Verdana" panose="020B0604030504040204" pitchFamily="34" charset="0"/>
                  <a:ea typeface="Verdana" panose="020B0604030504040204" pitchFamily="34" charset="0"/>
                  <a:cs typeface="Verdana" panose="020B0604030504040204" pitchFamily="34" charset="0"/>
                  <a:sym typeface="TT Norms Bold"/>
                </a:rPr>
                <a:t>Where does your club already align well with SIA’s brand?</a:t>
              </a:r>
            </a:p>
          </p:txBody>
        </p:sp>
      </p:grpSp>
      <p:grpSp>
        <p:nvGrpSpPr>
          <p:cNvPr id="13" name="Group 13"/>
          <p:cNvGrpSpPr/>
          <p:nvPr/>
        </p:nvGrpSpPr>
        <p:grpSpPr>
          <a:xfrm>
            <a:off x="11263622" y="3968018"/>
            <a:ext cx="5995678" cy="3086100"/>
            <a:chOff x="0" y="0"/>
            <a:chExt cx="1579109" cy="812800"/>
          </a:xfrm>
        </p:grpSpPr>
        <p:sp>
          <p:nvSpPr>
            <p:cNvPr id="14" name="Freeform 14"/>
            <p:cNvSpPr/>
            <p:nvPr/>
          </p:nvSpPr>
          <p:spPr>
            <a:xfrm>
              <a:off x="0" y="0"/>
              <a:ext cx="1579109" cy="812800"/>
            </a:xfrm>
            <a:custGeom>
              <a:avLst/>
              <a:gdLst/>
              <a:ahLst/>
              <a:cxnLst/>
              <a:rect l="l" t="t" r="r" b="b"/>
              <a:pathLst>
                <a:path w="1579109" h="812800">
                  <a:moveTo>
                    <a:pt x="65854" y="0"/>
                  </a:moveTo>
                  <a:lnTo>
                    <a:pt x="1513255" y="0"/>
                  </a:lnTo>
                  <a:cubicBezTo>
                    <a:pt x="1530720" y="0"/>
                    <a:pt x="1547470" y="6938"/>
                    <a:pt x="1559820" y="19288"/>
                  </a:cubicBezTo>
                  <a:cubicBezTo>
                    <a:pt x="1572170" y="31638"/>
                    <a:pt x="1579109" y="48388"/>
                    <a:pt x="1579109" y="65854"/>
                  </a:cubicBezTo>
                  <a:lnTo>
                    <a:pt x="1579109" y="746946"/>
                  </a:lnTo>
                  <a:cubicBezTo>
                    <a:pt x="1579109" y="764412"/>
                    <a:pt x="1572170" y="781162"/>
                    <a:pt x="1559820" y="793512"/>
                  </a:cubicBezTo>
                  <a:cubicBezTo>
                    <a:pt x="1547470" y="805862"/>
                    <a:pt x="1530720" y="812800"/>
                    <a:pt x="1513255" y="812800"/>
                  </a:cubicBezTo>
                  <a:lnTo>
                    <a:pt x="65854" y="812800"/>
                  </a:lnTo>
                  <a:cubicBezTo>
                    <a:pt x="48388" y="812800"/>
                    <a:pt x="31638" y="805862"/>
                    <a:pt x="19288" y="793512"/>
                  </a:cubicBezTo>
                  <a:cubicBezTo>
                    <a:pt x="6938" y="781162"/>
                    <a:pt x="0" y="764412"/>
                    <a:pt x="0" y="746946"/>
                  </a:cubicBezTo>
                  <a:lnTo>
                    <a:pt x="0" y="65854"/>
                  </a:lnTo>
                  <a:cubicBezTo>
                    <a:pt x="0" y="48388"/>
                    <a:pt x="6938" y="31638"/>
                    <a:pt x="19288" y="19288"/>
                  </a:cubicBezTo>
                  <a:cubicBezTo>
                    <a:pt x="31638" y="6938"/>
                    <a:pt x="48388" y="0"/>
                    <a:pt x="65854" y="0"/>
                  </a:cubicBezTo>
                  <a:close/>
                </a:path>
              </a:pathLst>
            </a:custGeom>
            <a:solidFill>
              <a:srgbClr val="518BC9"/>
            </a:solidFill>
            <a:ln w="9525" cap="rnd">
              <a:solidFill>
                <a:srgbClr val="101852"/>
              </a:solidFill>
              <a:prstDash val="solid"/>
              <a:round/>
            </a:ln>
          </p:spPr>
          <p:txBody>
            <a:bodyPr/>
            <a:lstStyle/>
            <a:p>
              <a:endParaRPr lang="en-US" dirty="0">
                <a:latin typeface="Verdana" panose="020B0604030504040204" pitchFamily="34" charset="0"/>
              </a:endParaRPr>
            </a:p>
          </p:txBody>
        </p:sp>
        <p:sp>
          <p:nvSpPr>
            <p:cNvPr id="15" name="TextBox 15"/>
            <p:cNvSpPr txBox="1"/>
            <p:nvPr/>
          </p:nvSpPr>
          <p:spPr>
            <a:xfrm>
              <a:off x="0" y="-66675"/>
              <a:ext cx="1579109" cy="879475"/>
            </a:xfrm>
            <a:prstGeom prst="rect">
              <a:avLst/>
            </a:prstGeom>
          </p:spPr>
          <p:txBody>
            <a:bodyPr lIns="165100" tIns="165100" rIns="165100" bIns="165100" rtlCol="0" anchor="ctr"/>
            <a:lstStyle/>
            <a:p>
              <a:pPr algn="ctr">
                <a:lnSpc>
                  <a:spcPts val="3750"/>
                </a:lnSpc>
              </a:pPr>
              <a:r>
                <a:rPr lang="en-US" sz="2500" dirty="0">
                  <a:solidFill>
                    <a:srgbClr val="FFFFFF"/>
                  </a:solidFill>
                  <a:latin typeface="Verdana" panose="020B0604030504040204" pitchFamily="34" charset="0"/>
                  <a:ea typeface="Verdana" panose="020B0604030504040204" pitchFamily="34" charset="0"/>
                  <a:cs typeface="Verdana" panose="020B0604030504040204" pitchFamily="34" charset="0"/>
                  <a:sym typeface="TT Norms Bold"/>
                </a:rPr>
                <a:t>Where could your branding be more consistent?</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98454" y="-668063"/>
            <a:ext cx="10163137" cy="12212363"/>
            <a:chOff x="0" y="0"/>
            <a:chExt cx="1207697" cy="1555130"/>
          </a:xfrm>
        </p:grpSpPr>
        <p:sp>
          <p:nvSpPr>
            <p:cNvPr id="3" name="Freeform 3"/>
            <p:cNvSpPr/>
            <p:nvPr/>
          </p:nvSpPr>
          <p:spPr>
            <a:xfrm>
              <a:off x="0" y="0"/>
              <a:ext cx="1207697" cy="1555130"/>
            </a:xfrm>
            <a:custGeom>
              <a:avLst/>
              <a:gdLst/>
              <a:ahLst/>
              <a:cxnLst/>
              <a:rect l="l" t="t" r="r" b="b"/>
              <a:pathLst>
                <a:path w="1207697" h="1555130">
                  <a:moveTo>
                    <a:pt x="603849" y="0"/>
                  </a:moveTo>
                  <a:cubicBezTo>
                    <a:pt x="270352" y="0"/>
                    <a:pt x="0" y="348128"/>
                    <a:pt x="0" y="777565"/>
                  </a:cubicBezTo>
                  <a:cubicBezTo>
                    <a:pt x="0" y="1207002"/>
                    <a:pt x="270352" y="1555130"/>
                    <a:pt x="603849" y="1555130"/>
                  </a:cubicBezTo>
                  <a:cubicBezTo>
                    <a:pt x="937345" y="1555130"/>
                    <a:pt x="1207697" y="1207002"/>
                    <a:pt x="1207697" y="777565"/>
                  </a:cubicBezTo>
                  <a:cubicBezTo>
                    <a:pt x="1207697" y="348128"/>
                    <a:pt x="937345" y="0"/>
                    <a:pt x="603849" y="0"/>
                  </a:cubicBezTo>
                  <a:close/>
                </a:path>
              </a:pathLst>
            </a:custGeom>
            <a:gradFill rotWithShape="1">
              <a:gsLst>
                <a:gs pos="0">
                  <a:srgbClr val="649CDC">
                    <a:alpha val="100000"/>
                  </a:srgbClr>
                </a:gs>
                <a:gs pos="100000">
                  <a:srgbClr val="19317D">
                    <a:alpha val="100000"/>
                  </a:srgbClr>
                </a:gs>
              </a:gsLst>
              <a:lin ang="0"/>
            </a:gradFill>
          </p:spPr>
          <p:txBody>
            <a:bodyPr/>
            <a:lstStyle/>
            <a:p>
              <a:endParaRPr lang="en-US" dirty="0">
                <a:latin typeface="Verdana" panose="020B0604030504040204" pitchFamily="34" charset="0"/>
              </a:endParaRPr>
            </a:p>
          </p:txBody>
        </p:sp>
        <p:sp>
          <p:nvSpPr>
            <p:cNvPr id="4" name="TextBox 4"/>
            <p:cNvSpPr txBox="1"/>
            <p:nvPr/>
          </p:nvSpPr>
          <p:spPr>
            <a:xfrm>
              <a:off x="113222" y="79118"/>
              <a:ext cx="981254" cy="1330218"/>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7" name="Group 7"/>
          <p:cNvGrpSpPr/>
          <p:nvPr/>
        </p:nvGrpSpPr>
        <p:grpSpPr>
          <a:xfrm>
            <a:off x="2191974" y="4308775"/>
            <a:ext cx="9224481" cy="1964975"/>
            <a:chOff x="0" y="-238109"/>
            <a:chExt cx="12299307" cy="2619966"/>
          </a:xfrm>
        </p:grpSpPr>
        <p:sp>
          <p:nvSpPr>
            <p:cNvPr id="8" name="TextBox 8"/>
            <p:cNvSpPr txBox="1"/>
            <p:nvPr/>
          </p:nvSpPr>
          <p:spPr>
            <a:xfrm>
              <a:off x="0" y="-238109"/>
              <a:ext cx="12299307" cy="815339"/>
            </a:xfrm>
            <a:prstGeom prst="rect">
              <a:avLst/>
            </a:prstGeom>
          </p:spPr>
          <p:txBody>
            <a:bodyPr lIns="0" tIns="0" rIns="0" bIns="0" rtlCol="0" anchor="t">
              <a:spAutoFit/>
            </a:bodyPr>
            <a:lstStyle/>
            <a:p>
              <a:pPr algn="l">
                <a:lnSpc>
                  <a:spcPts val="5400"/>
                </a:lnSpc>
              </a:pPr>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Club identity and global brand work best together</a:t>
              </a:r>
            </a:p>
          </p:txBody>
        </p:sp>
        <p:sp>
          <p:nvSpPr>
            <p:cNvPr id="9" name="TextBox 9"/>
            <p:cNvSpPr txBox="1"/>
            <p:nvPr/>
          </p:nvSpPr>
          <p:spPr>
            <a:xfrm>
              <a:off x="0" y="1273861"/>
              <a:ext cx="10766412" cy="1107996"/>
            </a:xfrm>
            <a:prstGeom prst="rect">
              <a:avLst/>
            </a:prstGeom>
          </p:spPr>
          <p:txBody>
            <a:bodyPr lIns="0" tIns="0" rIns="0" bIns="0" rtlCol="0" anchor="t">
              <a:spAutoFit/>
            </a:bodyPr>
            <a:lstStyle/>
            <a:p>
              <a:pPr algn="l"/>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Small alignment steps can elevate your club’s visibility</a:t>
              </a:r>
            </a:p>
          </p:txBody>
        </p:sp>
      </p:grpSp>
      <p:grpSp>
        <p:nvGrpSpPr>
          <p:cNvPr id="10" name="Group 10"/>
          <p:cNvGrpSpPr/>
          <p:nvPr/>
        </p:nvGrpSpPr>
        <p:grpSpPr>
          <a:xfrm rot="5400000">
            <a:off x="1329013" y="3557945"/>
            <a:ext cx="500647" cy="438066"/>
            <a:chOff x="0" y="0"/>
            <a:chExt cx="812800" cy="711200"/>
          </a:xfrm>
        </p:grpSpPr>
        <p:sp>
          <p:nvSpPr>
            <p:cNvPr id="11" name="Freeform 11"/>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293374">
                <a:alpha val="89804"/>
              </a:srgbClr>
            </a:solidFill>
          </p:spPr>
          <p:txBody>
            <a:bodyPr/>
            <a:lstStyle/>
            <a:p>
              <a:endParaRPr lang="en-US" dirty="0">
                <a:latin typeface="Verdana" panose="020B0604030504040204" pitchFamily="34" charset="0"/>
              </a:endParaRPr>
            </a:p>
          </p:txBody>
        </p:sp>
        <p:sp>
          <p:nvSpPr>
            <p:cNvPr id="12" name="TextBox 12"/>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13" name="Group 13"/>
          <p:cNvGrpSpPr/>
          <p:nvPr/>
        </p:nvGrpSpPr>
        <p:grpSpPr>
          <a:xfrm rot="5400000">
            <a:off x="1329013" y="5428869"/>
            <a:ext cx="500647" cy="438066"/>
            <a:chOff x="0" y="0"/>
            <a:chExt cx="812800" cy="711200"/>
          </a:xfrm>
        </p:grpSpPr>
        <p:sp>
          <p:nvSpPr>
            <p:cNvPr id="14" name="Freeform 14"/>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BB4075">
                <a:alpha val="89804"/>
              </a:srgbClr>
            </a:solidFill>
          </p:spPr>
          <p:txBody>
            <a:bodyPr/>
            <a:lstStyle/>
            <a:p>
              <a:endParaRPr lang="en-US" dirty="0">
                <a:latin typeface="Verdana" panose="020B0604030504040204" pitchFamily="34" charset="0"/>
              </a:endParaRPr>
            </a:p>
          </p:txBody>
        </p:sp>
        <p:sp>
          <p:nvSpPr>
            <p:cNvPr id="15" name="TextBox 15"/>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16" name="Group 16"/>
          <p:cNvGrpSpPr/>
          <p:nvPr/>
        </p:nvGrpSpPr>
        <p:grpSpPr>
          <a:xfrm rot="5400000">
            <a:off x="1329013" y="4467212"/>
            <a:ext cx="500647" cy="438066"/>
            <a:chOff x="0" y="0"/>
            <a:chExt cx="812800" cy="711200"/>
          </a:xfrm>
        </p:grpSpPr>
        <p:sp>
          <p:nvSpPr>
            <p:cNvPr id="17" name="Freeform 17"/>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518BC9">
                <a:alpha val="89804"/>
              </a:srgbClr>
            </a:solidFill>
          </p:spPr>
          <p:txBody>
            <a:bodyPr/>
            <a:lstStyle/>
            <a:p>
              <a:endParaRPr lang="en-US" dirty="0">
                <a:latin typeface="Verdana" panose="020B0604030504040204" pitchFamily="34" charset="0"/>
              </a:endParaRPr>
            </a:p>
          </p:txBody>
        </p:sp>
        <p:sp>
          <p:nvSpPr>
            <p:cNvPr id="18" name="TextBox 18"/>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sp>
        <p:nvSpPr>
          <p:cNvPr id="19" name="TextBox 19"/>
          <p:cNvSpPr txBox="1"/>
          <p:nvPr/>
        </p:nvSpPr>
        <p:spPr>
          <a:xfrm>
            <a:off x="2191974" y="3456335"/>
            <a:ext cx="8074809" cy="830997"/>
          </a:xfrm>
          <a:prstGeom prst="rect">
            <a:avLst/>
          </a:prstGeom>
        </p:spPr>
        <p:txBody>
          <a:bodyPr lIns="0" tIns="0" rIns="0" bIns="0" rtlCol="0" anchor="t">
            <a:spAutoFit/>
          </a:bodyPr>
          <a:lstStyle/>
          <a:p>
            <a:pPr algn="l"/>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Consistent branding strengthens trust and impact</a:t>
            </a:r>
          </a:p>
        </p:txBody>
      </p:sp>
      <p:sp>
        <p:nvSpPr>
          <p:cNvPr id="20" name="TextBox 20"/>
          <p:cNvSpPr txBox="1"/>
          <p:nvPr/>
        </p:nvSpPr>
        <p:spPr>
          <a:xfrm>
            <a:off x="1360303" y="1665119"/>
            <a:ext cx="8906481" cy="955675"/>
          </a:xfrm>
          <a:prstGeom prst="rect">
            <a:avLst/>
          </a:prstGeom>
        </p:spPr>
        <p:txBody>
          <a:bodyPr lIns="0" tIns="0" rIns="0" bIns="0" rtlCol="0" anchor="t">
            <a:spAutoFit/>
          </a:bodyPr>
          <a:lstStyle/>
          <a:p>
            <a:pPr algn="l">
              <a:lnSpc>
                <a:spcPts val="7475"/>
              </a:lnSpc>
            </a:pPr>
            <a:r>
              <a:rPr lang="en-US" sz="65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1"/>
              </a:rPr>
              <a:t>Key Takeaways</a:t>
            </a:r>
          </a:p>
        </p:txBody>
      </p:sp>
      <p:pic>
        <p:nvPicPr>
          <p:cNvPr id="31" name="Picture 30">
            <a:extLst>
              <a:ext uri="{FF2B5EF4-FFF2-40B4-BE49-F238E27FC236}">
                <a16:creationId xmlns:a16="http://schemas.microsoft.com/office/drawing/2014/main" id="{38B0CD1D-6F5A-872A-67CB-E09713528A20}"/>
              </a:ext>
            </a:extLst>
          </p:cNvPr>
          <p:cNvPicPr>
            <a:picLocks noChangeAspect="1"/>
          </p:cNvPicPr>
          <p:nvPr/>
        </p:nvPicPr>
        <p:blipFill>
          <a:blip r:embed="rId3">
            <a:extLst>
              <a:ext uri="{28A0092B-C50C-407E-A947-70E740481C1C}">
                <a14:useLocalDpi xmlns:a14="http://schemas.microsoft.com/office/drawing/2010/main" val="0"/>
              </a:ext>
            </a:extLst>
          </a:blip>
          <a:srcRect l="1459" r="73305"/>
          <a:stretch>
            <a:fillRect/>
          </a:stretch>
        </p:blipFill>
        <p:spPr>
          <a:xfrm>
            <a:off x="11651732" y="1866900"/>
            <a:ext cx="2562755" cy="3645423"/>
          </a:xfrm>
          <a:prstGeom prst="rect">
            <a:avLst/>
          </a:prstGeom>
          <a:ln>
            <a:solidFill>
              <a:schemeClr val="bg1">
                <a:lumMod val="85000"/>
              </a:schemeClr>
            </a:solidFill>
          </a:ln>
        </p:spPr>
      </p:pic>
      <p:pic>
        <p:nvPicPr>
          <p:cNvPr id="32" name="Picture 31">
            <a:extLst>
              <a:ext uri="{FF2B5EF4-FFF2-40B4-BE49-F238E27FC236}">
                <a16:creationId xmlns:a16="http://schemas.microsoft.com/office/drawing/2014/main" id="{23C8A973-58F0-7FD8-CD6A-F522C400314E}"/>
              </a:ext>
            </a:extLst>
          </p:cNvPr>
          <p:cNvPicPr>
            <a:picLocks noChangeAspect="1"/>
          </p:cNvPicPr>
          <p:nvPr/>
        </p:nvPicPr>
        <p:blipFill>
          <a:blip r:embed="rId3">
            <a:extLst>
              <a:ext uri="{28A0092B-C50C-407E-A947-70E740481C1C}">
                <a14:useLocalDpi xmlns:a14="http://schemas.microsoft.com/office/drawing/2010/main" val="0"/>
              </a:ext>
            </a:extLst>
          </a:blip>
          <a:srcRect l="25895" r="50071" b="4762"/>
          <a:stretch>
            <a:fillRect/>
          </a:stretch>
        </p:blipFill>
        <p:spPr>
          <a:xfrm>
            <a:off x="14531886" y="1866900"/>
            <a:ext cx="2562755" cy="3645423"/>
          </a:xfrm>
          <a:prstGeom prst="rect">
            <a:avLst/>
          </a:prstGeom>
          <a:ln>
            <a:solidFill>
              <a:schemeClr val="bg1">
                <a:lumMod val="85000"/>
              </a:schemeClr>
            </a:solidFill>
          </a:ln>
        </p:spPr>
      </p:pic>
      <p:pic>
        <p:nvPicPr>
          <p:cNvPr id="33" name="Picture 32">
            <a:extLst>
              <a:ext uri="{FF2B5EF4-FFF2-40B4-BE49-F238E27FC236}">
                <a16:creationId xmlns:a16="http://schemas.microsoft.com/office/drawing/2014/main" id="{67DD5DE5-D014-F9FE-8322-33897CD53821}"/>
              </a:ext>
            </a:extLst>
          </p:cNvPr>
          <p:cNvPicPr>
            <a:picLocks noChangeAspect="1"/>
          </p:cNvPicPr>
          <p:nvPr/>
        </p:nvPicPr>
        <p:blipFill>
          <a:blip r:embed="rId3">
            <a:extLst>
              <a:ext uri="{28A0092B-C50C-407E-A947-70E740481C1C}">
                <a14:useLocalDpi xmlns:a14="http://schemas.microsoft.com/office/drawing/2010/main" val="0"/>
              </a:ext>
            </a:extLst>
          </a:blip>
          <a:srcRect l="49436" r="25216"/>
          <a:stretch>
            <a:fillRect/>
          </a:stretch>
        </p:blipFill>
        <p:spPr>
          <a:xfrm>
            <a:off x="14531886" y="5829300"/>
            <a:ext cx="2574142" cy="3645423"/>
          </a:xfrm>
          <a:prstGeom prst="rect">
            <a:avLst/>
          </a:prstGeom>
          <a:ln>
            <a:solidFill>
              <a:schemeClr val="bg1">
                <a:lumMod val="85000"/>
              </a:schemeClr>
            </a:solidFill>
          </a:ln>
        </p:spPr>
      </p:pic>
      <p:pic>
        <p:nvPicPr>
          <p:cNvPr id="34" name="Picture 33">
            <a:extLst>
              <a:ext uri="{FF2B5EF4-FFF2-40B4-BE49-F238E27FC236}">
                <a16:creationId xmlns:a16="http://schemas.microsoft.com/office/drawing/2014/main" id="{5163E716-FC62-ED9C-6957-541A45C72DDA}"/>
              </a:ext>
            </a:extLst>
          </p:cNvPr>
          <p:cNvPicPr>
            <a:picLocks noChangeAspect="1"/>
          </p:cNvPicPr>
          <p:nvPr/>
        </p:nvPicPr>
        <p:blipFill>
          <a:blip r:embed="rId3">
            <a:extLst>
              <a:ext uri="{28A0092B-C50C-407E-A947-70E740481C1C}">
                <a14:useLocalDpi xmlns:a14="http://schemas.microsoft.com/office/drawing/2010/main" val="0"/>
              </a:ext>
            </a:extLst>
          </a:blip>
          <a:srcRect l="73562" r="1202"/>
          <a:stretch>
            <a:fillRect/>
          </a:stretch>
        </p:blipFill>
        <p:spPr>
          <a:xfrm>
            <a:off x="11651732" y="5829300"/>
            <a:ext cx="2562756" cy="3645423"/>
          </a:xfrm>
          <a:prstGeom prst="rect">
            <a:avLst/>
          </a:prstGeom>
          <a:ln>
            <a:solidFill>
              <a:schemeClr val="bg1">
                <a:lumMod val="85000"/>
              </a:schemeClr>
            </a:solidFill>
          </a:ln>
        </p:spPr>
      </p:pic>
      <p:sp>
        <p:nvSpPr>
          <p:cNvPr id="5" name="TextBox 4">
            <a:extLst>
              <a:ext uri="{FF2B5EF4-FFF2-40B4-BE49-F238E27FC236}">
                <a16:creationId xmlns:a16="http://schemas.microsoft.com/office/drawing/2014/main" id="{E138E269-4F59-3B5F-E0DB-79E8E3E39927}"/>
              </a:ext>
            </a:extLst>
          </p:cNvPr>
          <p:cNvSpPr txBox="1"/>
          <p:nvPr/>
        </p:nvSpPr>
        <p:spPr>
          <a:xfrm>
            <a:off x="1539506" y="7277100"/>
            <a:ext cx="8669361" cy="1200329"/>
          </a:xfrm>
          <a:prstGeom prst="rect">
            <a:avLst/>
          </a:prstGeom>
          <a:noFill/>
        </p:spPr>
        <p:txBody>
          <a:bodyPr wrap="none" rtlCol="0">
            <a:spAutoFit/>
          </a:bodyPr>
          <a:lstStyle/>
          <a:p>
            <a:r>
              <a:rPr lang="en-US" sz="3600" b="1" dirty="0">
                <a:solidFill>
                  <a:srgbClr val="000000"/>
                </a:solidFill>
                <a:latin typeface="Verdana" panose="020B0604030504040204" pitchFamily="34" charset="0"/>
                <a:ea typeface="Verdana" panose="020B0604030504040204" pitchFamily="34" charset="0"/>
                <a:cs typeface="Verdana" panose="020B0604030504040204" pitchFamily="34" charset="0"/>
              </a:rPr>
              <a:t>Use the guidelines and materials</a:t>
            </a:r>
          </a:p>
          <a:p>
            <a:r>
              <a:rPr lang="en-US" sz="3600" b="1" dirty="0">
                <a:solidFill>
                  <a:srgbClr val="000000"/>
                </a:solidFill>
                <a:latin typeface="Verdana" panose="020B0604030504040204" pitchFamily="34" charset="0"/>
                <a:ea typeface="Verdana" panose="020B0604030504040204" pitchFamily="34" charset="0"/>
                <a:cs typeface="Verdana" panose="020B0604030504040204" pitchFamily="34" charset="0"/>
              </a:rPr>
              <a:t>provided by the organization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11442" y="-742156"/>
            <a:ext cx="9483991" cy="12212363"/>
            <a:chOff x="0" y="0"/>
            <a:chExt cx="1207697" cy="1555130"/>
          </a:xfrm>
        </p:grpSpPr>
        <p:sp>
          <p:nvSpPr>
            <p:cNvPr id="3" name="Freeform 3"/>
            <p:cNvSpPr/>
            <p:nvPr/>
          </p:nvSpPr>
          <p:spPr>
            <a:xfrm>
              <a:off x="0" y="0"/>
              <a:ext cx="1207697" cy="1555130"/>
            </a:xfrm>
            <a:custGeom>
              <a:avLst/>
              <a:gdLst/>
              <a:ahLst/>
              <a:cxnLst/>
              <a:rect l="l" t="t" r="r" b="b"/>
              <a:pathLst>
                <a:path w="1207697" h="1555130">
                  <a:moveTo>
                    <a:pt x="603849" y="0"/>
                  </a:moveTo>
                  <a:cubicBezTo>
                    <a:pt x="270352" y="0"/>
                    <a:pt x="0" y="348128"/>
                    <a:pt x="0" y="777565"/>
                  </a:cubicBezTo>
                  <a:cubicBezTo>
                    <a:pt x="0" y="1207002"/>
                    <a:pt x="270352" y="1555130"/>
                    <a:pt x="603849" y="1555130"/>
                  </a:cubicBezTo>
                  <a:cubicBezTo>
                    <a:pt x="937345" y="1555130"/>
                    <a:pt x="1207697" y="1207002"/>
                    <a:pt x="1207697" y="777565"/>
                  </a:cubicBezTo>
                  <a:cubicBezTo>
                    <a:pt x="1207697" y="348128"/>
                    <a:pt x="937345" y="0"/>
                    <a:pt x="603849" y="0"/>
                  </a:cubicBezTo>
                  <a:close/>
                </a:path>
              </a:pathLst>
            </a:custGeom>
            <a:gradFill rotWithShape="1">
              <a:gsLst>
                <a:gs pos="0">
                  <a:srgbClr val="649CDC">
                    <a:alpha val="100000"/>
                  </a:srgbClr>
                </a:gs>
                <a:gs pos="100000">
                  <a:srgbClr val="19317D">
                    <a:alpha val="100000"/>
                  </a:srgbClr>
                </a:gs>
              </a:gsLst>
              <a:lin ang="0"/>
            </a:gradFill>
          </p:spPr>
          <p:txBody>
            <a:bodyPr/>
            <a:lstStyle/>
            <a:p>
              <a:endParaRPr lang="en-US" dirty="0">
                <a:latin typeface="Verdana" panose="020B0604030504040204" pitchFamily="34" charset="0"/>
              </a:endParaRPr>
            </a:p>
          </p:txBody>
        </p:sp>
        <p:sp>
          <p:nvSpPr>
            <p:cNvPr id="4" name="TextBox 4"/>
            <p:cNvSpPr txBox="1"/>
            <p:nvPr/>
          </p:nvSpPr>
          <p:spPr>
            <a:xfrm>
              <a:off x="113222" y="79118"/>
              <a:ext cx="981254" cy="1330218"/>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sp>
        <p:nvSpPr>
          <p:cNvPr id="6" name="Freeform 6"/>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3"/>
            <a:stretch>
              <a:fillRect t="-74" b="-74"/>
            </a:stretch>
          </a:blipFill>
        </p:spPr>
        <p:txBody>
          <a:bodyPr/>
          <a:lstStyle/>
          <a:p>
            <a:endParaRPr lang="en-US" dirty="0">
              <a:latin typeface="Verdana" panose="020B0604030504040204" pitchFamily="34" charset="0"/>
            </a:endParaRPr>
          </a:p>
        </p:txBody>
      </p:sp>
      <p:grpSp>
        <p:nvGrpSpPr>
          <p:cNvPr id="7" name="Group 7"/>
          <p:cNvGrpSpPr/>
          <p:nvPr/>
        </p:nvGrpSpPr>
        <p:grpSpPr>
          <a:xfrm>
            <a:off x="2232952" y="5341443"/>
            <a:ext cx="9224481" cy="2164257"/>
            <a:chOff x="0" y="35720"/>
            <a:chExt cx="12299307" cy="2885673"/>
          </a:xfrm>
        </p:grpSpPr>
        <p:sp>
          <p:nvSpPr>
            <p:cNvPr id="8" name="TextBox 8"/>
            <p:cNvSpPr txBox="1"/>
            <p:nvPr/>
          </p:nvSpPr>
          <p:spPr>
            <a:xfrm>
              <a:off x="0" y="35720"/>
              <a:ext cx="12299307" cy="1313179"/>
            </a:xfrm>
            <a:prstGeom prst="rect">
              <a:avLst/>
            </a:prstGeom>
          </p:spPr>
          <p:txBody>
            <a:bodyPr lIns="0" tIns="0" rIns="0" bIns="0" rtlCol="0" anchor="t">
              <a:spAutoFit/>
            </a:bodyPr>
            <a:lstStyle/>
            <a:p>
              <a:pPr algn="l"/>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Consistency helps people understand who we are and what we do</a:t>
              </a:r>
            </a:p>
          </p:txBody>
        </p:sp>
        <p:sp>
          <p:nvSpPr>
            <p:cNvPr id="9" name="TextBox 9"/>
            <p:cNvSpPr txBox="1"/>
            <p:nvPr/>
          </p:nvSpPr>
          <p:spPr>
            <a:xfrm>
              <a:off x="0" y="1608214"/>
              <a:ext cx="10766412" cy="1313179"/>
            </a:xfrm>
            <a:prstGeom prst="rect">
              <a:avLst/>
            </a:prstGeom>
          </p:spPr>
          <p:txBody>
            <a:bodyPr lIns="0" tIns="0" rIns="0" bIns="0" rtlCol="0" anchor="t">
              <a:spAutoFit/>
            </a:bodyPr>
            <a:lstStyle/>
            <a:p>
              <a:pPr algn="l"/>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Strong brands attract members, partners and supporters</a:t>
              </a:r>
            </a:p>
          </p:txBody>
        </p:sp>
      </p:grpSp>
      <p:grpSp>
        <p:nvGrpSpPr>
          <p:cNvPr id="10" name="Group 10"/>
          <p:cNvGrpSpPr/>
          <p:nvPr/>
        </p:nvGrpSpPr>
        <p:grpSpPr>
          <a:xfrm rot="5400000">
            <a:off x="1369991" y="4385241"/>
            <a:ext cx="500647" cy="438066"/>
            <a:chOff x="0" y="0"/>
            <a:chExt cx="812800" cy="711200"/>
          </a:xfrm>
        </p:grpSpPr>
        <p:sp>
          <p:nvSpPr>
            <p:cNvPr id="11" name="Freeform 11"/>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293374">
                <a:alpha val="89804"/>
              </a:srgbClr>
            </a:solidFill>
          </p:spPr>
          <p:txBody>
            <a:bodyPr/>
            <a:lstStyle/>
            <a:p>
              <a:endParaRPr lang="en-US" dirty="0">
                <a:latin typeface="Verdana" panose="020B0604030504040204" pitchFamily="34" charset="0"/>
              </a:endParaRPr>
            </a:p>
          </p:txBody>
        </p:sp>
        <p:sp>
          <p:nvSpPr>
            <p:cNvPr id="12" name="TextBox 12"/>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13" name="Group 13"/>
          <p:cNvGrpSpPr/>
          <p:nvPr/>
        </p:nvGrpSpPr>
        <p:grpSpPr>
          <a:xfrm rot="5400000">
            <a:off x="1369990" y="6574875"/>
            <a:ext cx="500647" cy="438066"/>
            <a:chOff x="0" y="0"/>
            <a:chExt cx="812800" cy="711200"/>
          </a:xfrm>
        </p:grpSpPr>
        <p:sp>
          <p:nvSpPr>
            <p:cNvPr id="14" name="Freeform 14"/>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BB4075">
                <a:alpha val="89804"/>
              </a:srgbClr>
            </a:solidFill>
          </p:spPr>
          <p:txBody>
            <a:bodyPr/>
            <a:lstStyle/>
            <a:p>
              <a:endParaRPr lang="en-US" dirty="0">
                <a:latin typeface="Verdana" panose="020B0604030504040204" pitchFamily="34" charset="0"/>
              </a:endParaRPr>
            </a:p>
          </p:txBody>
        </p:sp>
        <p:sp>
          <p:nvSpPr>
            <p:cNvPr id="15" name="TextBox 15"/>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16" name="Group 16"/>
          <p:cNvGrpSpPr/>
          <p:nvPr/>
        </p:nvGrpSpPr>
        <p:grpSpPr>
          <a:xfrm rot="5400000">
            <a:off x="1369989" y="5397673"/>
            <a:ext cx="500647" cy="438066"/>
            <a:chOff x="0" y="0"/>
            <a:chExt cx="812800" cy="711200"/>
          </a:xfrm>
        </p:grpSpPr>
        <p:sp>
          <p:nvSpPr>
            <p:cNvPr id="17" name="Freeform 17"/>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518BC9">
                <a:alpha val="89804"/>
              </a:srgbClr>
            </a:solidFill>
          </p:spPr>
          <p:txBody>
            <a:bodyPr/>
            <a:lstStyle/>
            <a:p>
              <a:endParaRPr lang="en-US" dirty="0">
                <a:latin typeface="Verdana" panose="020B0604030504040204" pitchFamily="34" charset="0"/>
              </a:endParaRPr>
            </a:p>
          </p:txBody>
        </p:sp>
        <p:sp>
          <p:nvSpPr>
            <p:cNvPr id="18" name="TextBox 18"/>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sp>
        <p:nvSpPr>
          <p:cNvPr id="19" name="TextBox 19"/>
          <p:cNvSpPr txBox="1"/>
          <p:nvPr/>
        </p:nvSpPr>
        <p:spPr>
          <a:xfrm>
            <a:off x="2232952" y="4283929"/>
            <a:ext cx="6343793" cy="984885"/>
          </a:xfrm>
          <a:prstGeom prst="rect">
            <a:avLst/>
          </a:prstGeom>
        </p:spPr>
        <p:txBody>
          <a:bodyPr lIns="0" tIns="0" rIns="0" bIns="0" rtlCol="0" anchor="t">
            <a:spAutoFit/>
          </a:bodyPr>
          <a:lstStyle/>
          <a:p>
            <a:pPr algn="l"/>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Branding = recognition, trust and credibility</a:t>
            </a:r>
          </a:p>
        </p:txBody>
      </p:sp>
      <p:sp>
        <p:nvSpPr>
          <p:cNvPr id="20" name="TextBox 20"/>
          <p:cNvSpPr txBox="1"/>
          <p:nvPr/>
        </p:nvSpPr>
        <p:spPr>
          <a:xfrm>
            <a:off x="1401281" y="1551920"/>
            <a:ext cx="11174956" cy="1846659"/>
          </a:xfrm>
          <a:prstGeom prst="rect">
            <a:avLst/>
          </a:prstGeom>
        </p:spPr>
        <p:txBody>
          <a:bodyPr wrap="square" lIns="0" tIns="0" rIns="0" bIns="0" rtlCol="0" anchor="t">
            <a:spAutoFit/>
          </a:bodyPr>
          <a:lstStyle/>
          <a:p>
            <a:pPr algn="l"/>
            <a:r>
              <a:rPr lang="en-US" sz="60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1"/>
              </a:rPr>
              <a:t>Why Branding Matters – Even at the Club Level</a:t>
            </a:r>
          </a:p>
        </p:txBody>
      </p:sp>
      <p:pic>
        <p:nvPicPr>
          <p:cNvPr id="24" name="Picture 23">
            <a:extLst>
              <a:ext uri="{FF2B5EF4-FFF2-40B4-BE49-F238E27FC236}">
                <a16:creationId xmlns:a16="http://schemas.microsoft.com/office/drawing/2014/main" id="{3926C022-F45B-07C4-24A0-DF0EEC0EA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6889" y="3460060"/>
            <a:ext cx="6789450" cy="51990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376402" y="4170619"/>
            <a:ext cx="18865637" cy="7072317"/>
            <a:chOff x="0" y="0"/>
            <a:chExt cx="3804182" cy="1426105"/>
          </a:xfrm>
        </p:grpSpPr>
        <p:sp>
          <p:nvSpPr>
            <p:cNvPr id="3" name="Freeform 3"/>
            <p:cNvSpPr/>
            <p:nvPr/>
          </p:nvSpPr>
          <p:spPr>
            <a:xfrm>
              <a:off x="0" y="0"/>
              <a:ext cx="3804182" cy="1391465"/>
            </a:xfrm>
            <a:custGeom>
              <a:avLst/>
              <a:gdLst/>
              <a:ahLst/>
              <a:cxnLst/>
              <a:rect l="l" t="t" r="r" b="b"/>
              <a:pathLst>
                <a:path w="3804182" h="1391465">
                  <a:moveTo>
                    <a:pt x="3796327" y="0"/>
                  </a:moveTo>
                  <a:lnTo>
                    <a:pt x="7855" y="0"/>
                  </a:lnTo>
                  <a:cubicBezTo>
                    <a:pt x="5772" y="0"/>
                    <a:pt x="3774" y="828"/>
                    <a:pt x="2301" y="2301"/>
                  </a:cubicBezTo>
                  <a:cubicBezTo>
                    <a:pt x="828" y="3774"/>
                    <a:pt x="0" y="5772"/>
                    <a:pt x="0" y="7855"/>
                  </a:cubicBezTo>
                  <a:lnTo>
                    <a:pt x="0" y="1279302"/>
                  </a:lnTo>
                  <a:cubicBezTo>
                    <a:pt x="202350" y="1390082"/>
                    <a:pt x="849870" y="1463218"/>
                    <a:pt x="1821147" y="1279302"/>
                  </a:cubicBezTo>
                  <a:cubicBezTo>
                    <a:pt x="2792433" y="1013423"/>
                    <a:pt x="3547873" y="1168518"/>
                    <a:pt x="3804182" y="1279302"/>
                  </a:cubicBezTo>
                  <a:lnTo>
                    <a:pt x="3804182" y="7855"/>
                  </a:lnTo>
                  <a:cubicBezTo>
                    <a:pt x="3804182" y="5772"/>
                    <a:pt x="3803355" y="3774"/>
                    <a:pt x="3801882" y="2301"/>
                  </a:cubicBezTo>
                  <a:cubicBezTo>
                    <a:pt x="3800408" y="828"/>
                    <a:pt x="3798410" y="0"/>
                    <a:pt x="3796327" y="0"/>
                  </a:cubicBezTo>
                  <a:close/>
                </a:path>
              </a:pathLst>
            </a:custGeom>
            <a:gradFill rotWithShape="1">
              <a:gsLst>
                <a:gs pos="0">
                  <a:srgbClr val="649CDC">
                    <a:alpha val="100000"/>
                  </a:srgbClr>
                </a:gs>
                <a:gs pos="100000">
                  <a:srgbClr val="19317D">
                    <a:alpha val="100000"/>
                  </a:srgbClr>
                </a:gs>
              </a:gsLst>
              <a:lin ang="0"/>
            </a:gradFill>
          </p:spPr>
          <p:txBody>
            <a:bodyPr/>
            <a:lstStyle/>
            <a:p>
              <a:endParaRPr lang="en-US" dirty="0">
                <a:latin typeface="Verdana" panose="020B0604030504040204" pitchFamily="34" charset="0"/>
              </a:endParaRPr>
            </a:p>
          </p:txBody>
        </p:sp>
        <p:sp>
          <p:nvSpPr>
            <p:cNvPr id="4" name="TextBox 4"/>
            <p:cNvSpPr txBox="1"/>
            <p:nvPr/>
          </p:nvSpPr>
          <p:spPr>
            <a:xfrm>
              <a:off x="0" y="-66675"/>
              <a:ext cx="3804182" cy="1187186"/>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sp>
        <p:nvSpPr>
          <p:cNvPr id="5" name="Freeform 5"/>
          <p:cNvSpPr/>
          <p:nvPr/>
        </p:nvSpPr>
        <p:spPr>
          <a:xfrm>
            <a:off x="2618528" y="3580293"/>
            <a:ext cx="2795809" cy="2795809"/>
          </a:xfrm>
          <a:custGeom>
            <a:avLst/>
            <a:gdLst/>
            <a:ahLst/>
            <a:cxnLst/>
            <a:rect l="l" t="t" r="r" b="b"/>
            <a:pathLst>
              <a:path w="2795809" h="2795809">
                <a:moveTo>
                  <a:pt x="0" y="0"/>
                </a:moveTo>
                <a:lnTo>
                  <a:pt x="2795809" y="0"/>
                </a:lnTo>
                <a:lnTo>
                  <a:pt x="2795809" y="2795809"/>
                </a:lnTo>
                <a:lnTo>
                  <a:pt x="0" y="279580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sp>
        <p:nvSpPr>
          <p:cNvPr id="6" name="Freeform 6"/>
          <p:cNvSpPr/>
          <p:nvPr/>
        </p:nvSpPr>
        <p:spPr>
          <a:xfrm>
            <a:off x="7744004" y="3580293"/>
            <a:ext cx="2795809" cy="2795809"/>
          </a:xfrm>
          <a:custGeom>
            <a:avLst/>
            <a:gdLst/>
            <a:ahLst/>
            <a:cxnLst/>
            <a:rect l="l" t="t" r="r" b="b"/>
            <a:pathLst>
              <a:path w="2795809" h="2795809">
                <a:moveTo>
                  <a:pt x="0" y="0"/>
                </a:moveTo>
                <a:lnTo>
                  <a:pt x="2795809" y="0"/>
                </a:lnTo>
                <a:lnTo>
                  <a:pt x="2795809" y="2795809"/>
                </a:lnTo>
                <a:lnTo>
                  <a:pt x="0" y="279580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sp>
        <p:nvSpPr>
          <p:cNvPr id="7" name="Freeform 7"/>
          <p:cNvSpPr/>
          <p:nvPr/>
        </p:nvSpPr>
        <p:spPr>
          <a:xfrm>
            <a:off x="12869336" y="3580293"/>
            <a:ext cx="2795809" cy="2795809"/>
          </a:xfrm>
          <a:custGeom>
            <a:avLst/>
            <a:gdLst/>
            <a:ahLst/>
            <a:cxnLst/>
            <a:rect l="l" t="t" r="r" b="b"/>
            <a:pathLst>
              <a:path w="2795809" h="2795809">
                <a:moveTo>
                  <a:pt x="0" y="0"/>
                </a:moveTo>
                <a:lnTo>
                  <a:pt x="2795809" y="0"/>
                </a:lnTo>
                <a:lnTo>
                  <a:pt x="2795809" y="2795809"/>
                </a:lnTo>
                <a:lnTo>
                  <a:pt x="0" y="279580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sp>
        <p:nvSpPr>
          <p:cNvPr id="8" name="Freeform 8"/>
          <p:cNvSpPr/>
          <p:nvPr/>
        </p:nvSpPr>
        <p:spPr>
          <a:xfrm>
            <a:off x="8341444" y="4080670"/>
            <a:ext cx="1600786" cy="1621422"/>
          </a:xfrm>
          <a:custGeom>
            <a:avLst/>
            <a:gdLst/>
            <a:ahLst/>
            <a:cxnLst/>
            <a:rect l="l" t="t" r="r" b="b"/>
            <a:pathLst>
              <a:path w="1600786" h="1621422">
                <a:moveTo>
                  <a:pt x="0" y="0"/>
                </a:moveTo>
                <a:lnTo>
                  <a:pt x="1600786" y="0"/>
                </a:lnTo>
                <a:lnTo>
                  <a:pt x="1600786" y="1621422"/>
                </a:lnTo>
                <a:lnTo>
                  <a:pt x="0" y="1621422"/>
                </a:lnTo>
                <a:lnTo>
                  <a:pt x="0" y="0"/>
                </a:lnTo>
                <a:close/>
              </a:path>
            </a:pathLst>
          </a:custGeom>
          <a:blipFill>
            <a:blip>
              <a:extLst>
                <a:ext uri="{96DAC541-7B7A-43D3-8B79-37D633B846F1}">
                  <asvg:svgBlip xmlns:asvg="http://schemas.microsoft.com/office/drawing/2016/SVG/main" r:embed="rId4"/>
                </a:ext>
              </a:extLst>
            </a:blip>
            <a:stretch>
              <a:fillRect l="-52" r="-52"/>
            </a:stretch>
          </a:blipFill>
        </p:spPr>
        <p:txBody>
          <a:bodyPr/>
          <a:lstStyle/>
          <a:p>
            <a:endParaRPr lang="en-US" dirty="0">
              <a:latin typeface="Verdana" panose="020B0604030504040204" pitchFamily="34" charset="0"/>
            </a:endParaRPr>
          </a:p>
        </p:txBody>
      </p:sp>
      <p:sp>
        <p:nvSpPr>
          <p:cNvPr id="9" name="Freeform 9"/>
          <p:cNvSpPr/>
          <p:nvPr/>
        </p:nvSpPr>
        <p:spPr>
          <a:xfrm>
            <a:off x="13532043" y="4151857"/>
            <a:ext cx="1479049" cy="1479049"/>
          </a:xfrm>
          <a:custGeom>
            <a:avLst/>
            <a:gdLst/>
            <a:ahLst/>
            <a:cxnLst/>
            <a:rect l="l" t="t" r="r" b="b"/>
            <a:pathLst>
              <a:path w="1479049" h="1479049">
                <a:moveTo>
                  <a:pt x="0" y="0"/>
                </a:moveTo>
                <a:lnTo>
                  <a:pt x="1479048" y="0"/>
                </a:lnTo>
                <a:lnTo>
                  <a:pt x="1479048" y="1479048"/>
                </a:lnTo>
                <a:lnTo>
                  <a:pt x="0" y="147904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dirty="0">
              <a:latin typeface="Verdana" panose="020B0604030504040204" pitchFamily="34" charset="0"/>
            </a:endParaRPr>
          </a:p>
        </p:txBody>
      </p:sp>
      <p:sp>
        <p:nvSpPr>
          <p:cNvPr id="10" name="Freeform 10"/>
          <p:cNvSpPr/>
          <p:nvPr/>
        </p:nvSpPr>
        <p:spPr>
          <a:xfrm>
            <a:off x="3218685" y="4151857"/>
            <a:ext cx="1595495" cy="1569387"/>
          </a:xfrm>
          <a:custGeom>
            <a:avLst/>
            <a:gdLst/>
            <a:ahLst/>
            <a:cxnLst/>
            <a:rect l="l" t="t" r="r" b="b"/>
            <a:pathLst>
              <a:path w="1595495" h="1569387">
                <a:moveTo>
                  <a:pt x="0" y="0"/>
                </a:moveTo>
                <a:lnTo>
                  <a:pt x="1595496" y="0"/>
                </a:lnTo>
                <a:lnTo>
                  <a:pt x="1595496" y="1569387"/>
                </a:lnTo>
                <a:lnTo>
                  <a:pt x="0" y="156938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dirty="0">
              <a:latin typeface="Verdana" panose="020B0604030504040204" pitchFamily="34" charset="0"/>
            </a:endParaRPr>
          </a:p>
        </p:txBody>
      </p:sp>
      <p:sp>
        <p:nvSpPr>
          <p:cNvPr id="11" name="TextBox 11"/>
          <p:cNvSpPr txBox="1"/>
          <p:nvPr/>
        </p:nvSpPr>
        <p:spPr>
          <a:xfrm>
            <a:off x="1944415" y="6899794"/>
            <a:ext cx="4105937" cy="923330"/>
          </a:xfrm>
          <a:prstGeom prst="rect">
            <a:avLst/>
          </a:prstGeom>
        </p:spPr>
        <p:txBody>
          <a:bodyPr lIns="0" tIns="0" rIns="0" bIns="0" rtlCol="0" anchor="t">
            <a:spAutoFit/>
          </a:bodyPr>
          <a:lstStyle/>
          <a:p>
            <a:pPr algn="ctr">
              <a:lnSpc>
                <a:spcPts val="3636"/>
              </a:lnSpc>
            </a:pPr>
            <a:r>
              <a:rPr lang="en-US" sz="3200" b="1"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MS) Bold"/>
              </a:rPr>
              <a:t>Our shared mission,</a:t>
            </a:r>
          </a:p>
        </p:txBody>
      </p:sp>
      <p:sp>
        <p:nvSpPr>
          <p:cNvPr id="12" name="TextBox 12"/>
          <p:cNvSpPr txBox="1"/>
          <p:nvPr/>
        </p:nvSpPr>
        <p:spPr>
          <a:xfrm>
            <a:off x="13019941" y="6898119"/>
            <a:ext cx="2503251" cy="461665"/>
          </a:xfrm>
          <a:prstGeom prst="rect">
            <a:avLst/>
          </a:prstGeom>
        </p:spPr>
        <p:txBody>
          <a:bodyPr lIns="0" tIns="0" rIns="0" bIns="0" rtlCol="0" anchor="t">
            <a:spAutoFit/>
          </a:bodyPr>
          <a:lstStyle/>
          <a:p>
            <a:pPr algn="ctr">
              <a:lnSpc>
                <a:spcPts val="3636"/>
              </a:lnSpc>
            </a:pPr>
            <a:r>
              <a:rPr lang="en-US" sz="3200" b="1"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MS) Bold"/>
              </a:rPr>
              <a:t>Our voice:</a:t>
            </a:r>
          </a:p>
        </p:txBody>
      </p:sp>
      <p:sp>
        <p:nvSpPr>
          <p:cNvPr id="13" name="TextBox 13"/>
          <p:cNvSpPr txBox="1"/>
          <p:nvPr/>
        </p:nvSpPr>
        <p:spPr>
          <a:xfrm>
            <a:off x="7248889" y="6899794"/>
            <a:ext cx="3903548" cy="923330"/>
          </a:xfrm>
          <a:prstGeom prst="rect">
            <a:avLst/>
          </a:prstGeom>
        </p:spPr>
        <p:txBody>
          <a:bodyPr lIns="0" tIns="0" rIns="0" bIns="0" rtlCol="0" anchor="t">
            <a:spAutoFit/>
          </a:bodyPr>
          <a:lstStyle/>
          <a:p>
            <a:pPr algn="ctr">
              <a:lnSpc>
                <a:spcPts val="3636"/>
              </a:lnSpc>
            </a:pPr>
            <a:r>
              <a:rPr lang="en-US" sz="3200" b="1"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MS) Bold"/>
              </a:rPr>
              <a:t>Our visual identity:</a:t>
            </a:r>
          </a:p>
        </p:txBody>
      </p:sp>
      <p:sp>
        <p:nvSpPr>
          <p:cNvPr id="14" name="TextBox 14"/>
          <p:cNvSpPr txBox="1"/>
          <p:nvPr/>
        </p:nvSpPr>
        <p:spPr>
          <a:xfrm>
            <a:off x="1834449" y="7888914"/>
            <a:ext cx="4372206" cy="487313"/>
          </a:xfrm>
          <a:prstGeom prst="rect">
            <a:avLst/>
          </a:prstGeom>
        </p:spPr>
        <p:txBody>
          <a:bodyPr lIns="0" tIns="0" rIns="0" bIns="0" rtlCol="0" anchor="t">
            <a:spAutoFit/>
          </a:bodyPr>
          <a:lstStyle/>
          <a:p>
            <a:pPr algn="ctr">
              <a:lnSpc>
                <a:spcPts val="3770"/>
              </a:lnSpc>
            </a:pPr>
            <a:r>
              <a:rPr lang="en-US" sz="3200"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MS)"/>
              </a:rPr>
              <a:t>vision and values</a:t>
            </a:r>
          </a:p>
        </p:txBody>
      </p:sp>
      <p:sp>
        <p:nvSpPr>
          <p:cNvPr id="15" name="TextBox 15"/>
          <p:cNvSpPr txBox="1"/>
          <p:nvPr/>
        </p:nvSpPr>
        <p:spPr>
          <a:xfrm>
            <a:off x="12081345" y="7414994"/>
            <a:ext cx="4372206" cy="1461939"/>
          </a:xfrm>
          <a:prstGeom prst="rect">
            <a:avLst/>
          </a:prstGeom>
        </p:spPr>
        <p:txBody>
          <a:bodyPr lIns="0" tIns="0" rIns="0" bIns="0" rtlCol="0" anchor="t">
            <a:spAutoFit/>
          </a:bodyPr>
          <a:lstStyle/>
          <a:p>
            <a:pPr algn="ctr">
              <a:lnSpc>
                <a:spcPts val="3770"/>
              </a:lnSpc>
            </a:pPr>
            <a:r>
              <a:rPr lang="en-US" sz="3200"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MS)"/>
              </a:rPr>
              <a:t>empowering, credible, optimistic and inclusive</a:t>
            </a:r>
          </a:p>
        </p:txBody>
      </p:sp>
      <p:sp>
        <p:nvSpPr>
          <p:cNvPr id="16" name="TextBox 16"/>
          <p:cNvSpPr txBox="1"/>
          <p:nvPr/>
        </p:nvSpPr>
        <p:spPr>
          <a:xfrm>
            <a:off x="6955734" y="7878334"/>
            <a:ext cx="4372206" cy="974626"/>
          </a:xfrm>
          <a:prstGeom prst="rect">
            <a:avLst/>
          </a:prstGeom>
        </p:spPr>
        <p:txBody>
          <a:bodyPr lIns="0" tIns="0" rIns="0" bIns="0" rtlCol="0" anchor="t">
            <a:spAutoFit/>
          </a:bodyPr>
          <a:lstStyle/>
          <a:p>
            <a:pPr algn="ctr">
              <a:lnSpc>
                <a:spcPts val="3770"/>
              </a:lnSpc>
            </a:pPr>
            <a:r>
              <a:rPr lang="en-US" sz="3200"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MS)"/>
              </a:rPr>
              <a:t>logo, colors, fonts, and imagery</a:t>
            </a:r>
          </a:p>
        </p:txBody>
      </p:sp>
      <p:sp>
        <p:nvSpPr>
          <p:cNvPr id="17" name="TextBox 17"/>
          <p:cNvSpPr txBox="1"/>
          <p:nvPr/>
        </p:nvSpPr>
        <p:spPr>
          <a:xfrm>
            <a:off x="4407467" y="1028700"/>
            <a:ext cx="9473067" cy="2000548"/>
          </a:xfrm>
          <a:prstGeom prst="rect">
            <a:avLst/>
          </a:prstGeom>
        </p:spPr>
        <p:txBody>
          <a:bodyPr lIns="0" tIns="0" rIns="0" bIns="0" rtlCol="0" anchor="t">
            <a:spAutoFit/>
          </a:bodyPr>
          <a:lstStyle/>
          <a:p>
            <a:pPr algn="ctr">
              <a:lnSpc>
                <a:spcPts val="7799"/>
              </a:lnSpc>
            </a:pPr>
            <a:r>
              <a:rPr lang="en-US" sz="65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1"/>
              </a:rPr>
              <a:t>What is Our Global Brand?</a:t>
            </a:r>
          </a:p>
        </p:txBody>
      </p:sp>
      <p:sp>
        <p:nvSpPr>
          <p:cNvPr id="18" name="Freeform 18"/>
          <p:cNvSpPr/>
          <p:nvPr/>
        </p:nvSpPr>
        <p:spPr>
          <a:xfrm>
            <a:off x="737792" y="8973856"/>
            <a:ext cx="2413246" cy="554217"/>
          </a:xfrm>
          <a:custGeom>
            <a:avLst/>
            <a:gdLst/>
            <a:ahLst/>
            <a:cxnLst/>
            <a:rect l="l" t="t" r="r" b="b"/>
            <a:pathLst>
              <a:path w="2413246" h="554217">
                <a:moveTo>
                  <a:pt x="0" y="0"/>
                </a:moveTo>
                <a:lnTo>
                  <a:pt x="2413246" y="0"/>
                </a:lnTo>
                <a:lnTo>
                  <a:pt x="2413246" y="554218"/>
                </a:lnTo>
                <a:lnTo>
                  <a:pt x="0" y="554218"/>
                </a:lnTo>
                <a:lnTo>
                  <a:pt x="0" y="0"/>
                </a:lnTo>
                <a:close/>
              </a:path>
            </a:pathLst>
          </a:custGeom>
          <a:blipFill>
            <a:blip r:embed="rId7"/>
            <a:stretch>
              <a:fillRect t="-74" b="-74"/>
            </a:stretch>
          </a:blipFill>
        </p:spPr>
        <p:txBody>
          <a:bodyPr/>
          <a:lstStyle/>
          <a:p>
            <a:endParaRPr lang="en-US" dirty="0">
              <a:latin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611" y="4648044"/>
            <a:ext cx="1462312" cy="1266728"/>
          </a:xfrm>
          <a:custGeom>
            <a:avLst/>
            <a:gdLst/>
            <a:ahLst/>
            <a:cxnLst/>
            <a:rect l="l" t="t" r="r" b="b"/>
            <a:pathLst>
              <a:path w="1462312" h="1266728">
                <a:moveTo>
                  <a:pt x="0" y="0"/>
                </a:moveTo>
                <a:lnTo>
                  <a:pt x="1462312" y="0"/>
                </a:lnTo>
                <a:lnTo>
                  <a:pt x="1462312" y="1266728"/>
                </a:lnTo>
                <a:lnTo>
                  <a:pt x="0" y="1266728"/>
                </a:lnTo>
                <a:lnTo>
                  <a:pt x="0" y="0"/>
                </a:lnTo>
                <a:close/>
              </a:path>
            </a:pathLst>
          </a:custGeom>
          <a:blipFill>
            <a:blip>
              <a:extLst>
                <a:ext uri="{96DAC541-7B7A-43D3-8B79-37D633B846F1}">
                  <asvg:svgBlip xmlns:asvg="http://schemas.microsoft.com/office/drawing/2016/SVG/main" r:embed="rId3"/>
                </a:ext>
              </a:extLst>
            </a:blip>
            <a:stretch>
              <a:fillRect l="-151" r="-151"/>
            </a:stretch>
          </a:blipFill>
        </p:spPr>
        <p:txBody>
          <a:bodyPr/>
          <a:lstStyle/>
          <a:p>
            <a:endParaRPr lang="en-US" dirty="0">
              <a:latin typeface="Verdana" panose="020B0604030504040204" pitchFamily="34" charset="0"/>
            </a:endParaRPr>
          </a:p>
        </p:txBody>
      </p:sp>
      <p:sp>
        <p:nvSpPr>
          <p:cNvPr id="6" name="Freeform 6"/>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4"/>
            <a:stretch>
              <a:fillRect t="-74" b="-74"/>
            </a:stretch>
          </a:blipFill>
        </p:spPr>
        <p:txBody>
          <a:bodyPr/>
          <a:lstStyle/>
          <a:p>
            <a:endParaRPr lang="en-US" dirty="0">
              <a:latin typeface="Verdana" panose="020B0604030504040204" pitchFamily="34" charset="0"/>
            </a:endParaRPr>
          </a:p>
        </p:txBody>
      </p:sp>
      <p:grpSp>
        <p:nvGrpSpPr>
          <p:cNvPr id="7" name="Group 7"/>
          <p:cNvGrpSpPr/>
          <p:nvPr/>
        </p:nvGrpSpPr>
        <p:grpSpPr>
          <a:xfrm rot="5400000">
            <a:off x="1025483" y="4595088"/>
            <a:ext cx="500647" cy="438066"/>
            <a:chOff x="0" y="0"/>
            <a:chExt cx="812800" cy="711200"/>
          </a:xfrm>
        </p:grpSpPr>
        <p:sp>
          <p:nvSpPr>
            <p:cNvPr id="8" name="Freeform 8"/>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293374">
                <a:alpha val="89804"/>
              </a:srgbClr>
            </a:solidFill>
          </p:spPr>
          <p:txBody>
            <a:bodyPr/>
            <a:lstStyle/>
            <a:p>
              <a:endParaRPr lang="en-US" dirty="0">
                <a:latin typeface="Verdana" panose="020B0604030504040204" pitchFamily="34" charset="0"/>
              </a:endParaRPr>
            </a:p>
          </p:txBody>
        </p:sp>
        <p:sp>
          <p:nvSpPr>
            <p:cNvPr id="9" name="TextBox 9"/>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10" name="Group 10"/>
          <p:cNvGrpSpPr/>
          <p:nvPr/>
        </p:nvGrpSpPr>
        <p:grpSpPr>
          <a:xfrm rot="5400000">
            <a:off x="1025483" y="6466012"/>
            <a:ext cx="500647" cy="438066"/>
            <a:chOff x="0" y="0"/>
            <a:chExt cx="812800" cy="711200"/>
          </a:xfrm>
        </p:grpSpPr>
        <p:sp>
          <p:nvSpPr>
            <p:cNvPr id="11" name="Freeform 11"/>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BB4075">
                <a:alpha val="89804"/>
              </a:srgbClr>
            </a:solidFill>
          </p:spPr>
          <p:txBody>
            <a:bodyPr/>
            <a:lstStyle/>
            <a:p>
              <a:endParaRPr lang="en-US" dirty="0">
                <a:latin typeface="Verdana" panose="020B0604030504040204" pitchFamily="34" charset="0"/>
              </a:endParaRPr>
            </a:p>
          </p:txBody>
        </p:sp>
        <p:sp>
          <p:nvSpPr>
            <p:cNvPr id="12" name="TextBox 12"/>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13" name="Group 13"/>
          <p:cNvGrpSpPr/>
          <p:nvPr/>
        </p:nvGrpSpPr>
        <p:grpSpPr>
          <a:xfrm rot="5400000">
            <a:off x="1025483" y="5504355"/>
            <a:ext cx="500647" cy="438066"/>
            <a:chOff x="0" y="0"/>
            <a:chExt cx="812800" cy="711200"/>
          </a:xfrm>
        </p:grpSpPr>
        <p:sp>
          <p:nvSpPr>
            <p:cNvPr id="14" name="Freeform 14"/>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518BC9">
                <a:alpha val="89804"/>
              </a:srgbClr>
            </a:solidFill>
          </p:spPr>
          <p:txBody>
            <a:bodyPr/>
            <a:lstStyle/>
            <a:p>
              <a:endParaRPr lang="en-US" dirty="0">
                <a:latin typeface="Verdana" panose="020B0604030504040204" pitchFamily="34" charset="0"/>
              </a:endParaRPr>
            </a:p>
          </p:txBody>
        </p:sp>
        <p:sp>
          <p:nvSpPr>
            <p:cNvPr id="15" name="TextBox 15"/>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sp>
        <p:nvSpPr>
          <p:cNvPr id="16" name="TextBox 16"/>
          <p:cNvSpPr txBox="1"/>
          <p:nvPr/>
        </p:nvSpPr>
        <p:spPr>
          <a:xfrm>
            <a:off x="990792" y="1896345"/>
            <a:ext cx="8153208" cy="2000548"/>
          </a:xfrm>
          <a:prstGeom prst="rect">
            <a:avLst/>
          </a:prstGeom>
        </p:spPr>
        <p:txBody>
          <a:bodyPr lIns="0" tIns="0" rIns="0" bIns="0" rtlCol="0" anchor="t">
            <a:spAutoFit/>
          </a:bodyPr>
          <a:lstStyle/>
          <a:p>
            <a:pPr>
              <a:lnSpc>
                <a:spcPts val="7799"/>
              </a:lnSpc>
            </a:pPr>
            <a:r>
              <a:rPr lang="en-US" sz="65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1"/>
              </a:rPr>
              <a:t>What is Club Identity?</a:t>
            </a:r>
          </a:p>
        </p:txBody>
      </p:sp>
      <p:grpSp>
        <p:nvGrpSpPr>
          <p:cNvPr id="17" name="Group 17"/>
          <p:cNvGrpSpPr/>
          <p:nvPr/>
        </p:nvGrpSpPr>
        <p:grpSpPr>
          <a:xfrm>
            <a:off x="1888444" y="5324475"/>
            <a:ext cx="9224481" cy="1573161"/>
            <a:chOff x="0" y="-266700"/>
            <a:chExt cx="12299307" cy="2097548"/>
          </a:xfrm>
        </p:grpSpPr>
        <p:sp>
          <p:nvSpPr>
            <p:cNvPr id="18" name="TextBox 18"/>
            <p:cNvSpPr txBox="1"/>
            <p:nvPr/>
          </p:nvSpPr>
          <p:spPr>
            <a:xfrm>
              <a:off x="0" y="-266700"/>
              <a:ext cx="12299307" cy="1107996"/>
            </a:xfrm>
            <a:prstGeom prst="rect">
              <a:avLst/>
            </a:prstGeom>
          </p:spPr>
          <p:txBody>
            <a:bodyPr lIns="0" tIns="0" rIns="0" bIns="0" rtlCol="0" anchor="t">
              <a:spAutoFit/>
            </a:bodyPr>
            <a:lstStyle/>
            <a:p>
              <a:pPr algn="l"/>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Your community focus and </a:t>
              </a:r>
              <a:b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br>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signature projects</a:t>
              </a:r>
            </a:p>
          </p:txBody>
        </p:sp>
        <p:sp>
          <p:nvSpPr>
            <p:cNvPr id="19" name="TextBox 19"/>
            <p:cNvSpPr txBox="1"/>
            <p:nvPr/>
          </p:nvSpPr>
          <p:spPr>
            <a:xfrm>
              <a:off x="0" y="1015510"/>
              <a:ext cx="10766412" cy="815338"/>
            </a:xfrm>
            <a:prstGeom prst="rect">
              <a:avLst/>
            </a:prstGeom>
          </p:spPr>
          <p:txBody>
            <a:bodyPr lIns="0" tIns="0" rIns="0" bIns="0" rtlCol="0" anchor="t">
              <a:spAutoFit/>
            </a:bodyPr>
            <a:lstStyle/>
            <a:p>
              <a:pPr algn="l">
                <a:lnSpc>
                  <a:spcPts val="5400"/>
                </a:lnSpc>
              </a:pPr>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Your stores, photos and local voice</a:t>
              </a:r>
            </a:p>
          </p:txBody>
        </p:sp>
      </p:grpSp>
      <p:sp>
        <p:nvSpPr>
          <p:cNvPr id="20" name="TextBox 20"/>
          <p:cNvSpPr txBox="1"/>
          <p:nvPr/>
        </p:nvSpPr>
        <p:spPr>
          <a:xfrm>
            <a:off x="1888444" y="4348533"/>
            <a:ext cx="6343793" cy="830997"/>
          </a:xfrm>
          <a:prstGeom prst="rect">
            <a:avLst/>
          </a:prstGeom>
        </p:spPr>
        <p:txBody>
          <a:bodyPr lIns="0" tIns="0" rIns="0" bIns="0" rtlCol="0" anchor="t">
            <a:spAutoFit/>
          </a:bodyPr>
          <a:lstStyle/>
          <a:p>
            <a:pPr algn="l"/>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Your club’s personality and local culture</a:t>
            </a:r>
          </a:p>
        </p:txBody>
      </p:sp>
      <p:pic>
        <p:nvPicPr>
          <p:cNvPr id="24" name="Picture 23">
            <a:extLst>
              <a:ext uri="{FF2B5EF4-FFF2-40B4-BE49-F238E27FC236}">
                <a16:creationId xmlns:a16="http://schemas.microsoft.com/office/drawing/2014/main" id="{549F5ABF-6302-7442-8DB9-96465375B0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07245" y="0"/>
            <a:ext cx="2819148" cy="4973519"/>
          </a:xfrm>
          <a:prstGeom prst="rect">
            <a:avLst/>
          </a:prstGeom>
        </p:spPr>
      </p:pic>
      <p:pic>
        <p:nvPicPr>
          <p:cNvPr id="26" name="Picture 25">
            <a:extLst>
              <a:ext uri="{FF2B5EF4-FFF2-40B4-BE49-F238E27FC236}">
                <a16:creationId xmlns:a16="http://schemas.microsoft.com/office/drawing/2014/main" id="{CBAF3012-D975-0C5E-A62D-58D06D0C13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56990" y="5291598"/>
            <a:ext cx="4669403" cy="4669403"/>
          </a:xfrm>
          <a:prstGeom prst="rect">
            <a:avLst/>
          </a:prstGeom>
        </p:spPr>
      </p:pic>
      <p:pic>
        <p:nvPicPr>
          <p:cNvPr id="28" name="Picture 27">
            <a:extLst>
              <a:ext uri="{FF2B5EF4-FFF2-40B4-BE49-F238E27FC236}">
                <a16:creationId xmlns:a16="http://schemas.microsoft.com/office/drawing/2014/main" id="{472A6A59-7D57-AE83-D6E8-EA542CBA4F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7691" y="5077669"/>
            <a:ext cx="3470767" cy="4949919"/>
          </a:xfrm>
          <a:prstGeom prst="rect">
            <a:avLst/>
          </a:prstGeom>
        </p:spPr>
      </p:pic>
      <p:cxnSp>
        <p:nvCxnSpPr>
          <p:cNvPr id="30" name="Straight Connector 29">
            <a:extLst>
              <a:ext uri="{FF2B5EF4-FFF2-40B4-BE49-F238E27FC236}">
                <a16:creationId xmlns:a16="http://schemas.microsoft.com/office/drawing/2014/main" id="{BD9682FC-6A0C-60D2-7BD4-B1180668EABB}"/>
              </a:ext>
            </a:extLst>
          </p:cNvPr>
          <p:cNvCxnSpPr/>
          <p:nvPr/>
        </p:nvCxnSpPr>
        <p:spPr>
          <a:xfrm>
            <a:off x="8363611" y="2171700"/>
            <a:ext cx="0" cy="6477000"/>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6D1B92D0-B380-60A7-9073-ADF8EC47C0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9670" y="-15135"/>
            <a:ext cx="5977038" cy="50105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51550" y="-7799490"/>
            <a:ext cx="9418799" cy="10078481"/>
          </a:xfrm>
          <a:custGeom>
            <a:avLst/>
            <a:gdLst/>
            <a:ahLst/>
            <a:cxnLst/>
            <a:rect l="l" t="t" r="r" b="b"/>
            <a:pathLst>
              <a:path w="9418799" h="10078481">
                <a:moveTo>
                  <a:pt x="0" y="0"/>
                </a:moveTo>
                <a:lnTo>
                  <a:pt x="9418799" y="0"/>
                </a:lnTo>
                <a:lnTo>
                  <a:pt x="9418799" y="10078482"/>
                </a:lnTo>
                <a:lnTo>
                  <a:pt x="0" y="10078482"/>
                </a:lnTo>
                <a:lnTo>
                  <a:pt x="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grpSp>
        <p:nvGrpSpPr>
          <p:cNvPr id="3" name="Group 3"/>
          <p:cNvGrpSpPr/>
          <p:nvPr/>
        </p:nvGrpSpPr>
        <p:grpSpPr>
          <a:xfrm>
            <a:off x="1385856" y="3728235"/>
            <a:ext cx="3615584" cy="3192458"/>
            <a:chOff x="0" y="0"/>
            <a:chExt cx="952253" cy="840812"/>
          </a:xfrm>
        </p:grpSpPr>
        <p:sp>
          <p:nvSpPr>
            <p:cNvPr id="4" name="Freeform 4"/>
            <p:cNvSpPr/>
            <p:nvPr/>
          </p:nvSpPr>
          <p:spPr>
            <a:xfrm>
              <a:off x="0" y="0"/>
              <a:ext cx="952253" cy="840812"/>
            </a:xfrm>
            <a:custGeom>
              <a:avLst/>
              <a:gdLst/>
              <a:ahLst/>
              <a:cxnLst/>
              <a:rect l="l" t="t" r="r" b="b"/>
              <a:pathLst>
                <a:path w="952253" h="840812">
                  <a:moveTo>
                    <a:pt x="32119" y="0"/>
                  </a:moveTo>
                  <a:lnTo>
                    <a:pt x="920134" y="0"/>
                  </a:lnTo>
                  <a:cubicBezTo>
                    <a:pt x="928652" y="0"/>
                    <a:pt x="936822" y="3384"/>
                    <a:pt x="942845" y="9407"/>
                  </a:cubicBezTo>
                  <a:cubicBezTo>
                    <a:pt x="948869" y="15431"/>
                    <a:pt x="952253" y="23600"/>
                    <a:pt x="952253" y="32119"/>
                  </a:cubicBezTo>
                  <a:lnTo>
                    <a:pt x="952253" y="808693"/>
                  </a:lnTo>
                  <a:cubicBezTo>
                    <a:pt x="952253" y="826432"/>
                    <a:pt x="937873" y="840812"/>
                    <a:pt x="920134" y="840812"/>
                  </a:cubicBezTo>
                  <a:lnTo>
                    <a:pt x="32119" y="840812"/>
                  </a:lnTo>
                  <a:cubicBezTo>
                    <a:pt x="14380" y="840812"/>
                    <a:pt x="0" y="826432"/>
                    <a:pt x="0" y="808693"/>
                  </a:cubicBezTo>
                  <a:lnTo>
                    <a:pt x="0" y="32119"/>
                  </a:lnTo>
                  <a:cubicBezTo>
                    <a:pt x="0" y="14380"/>
                    <a:pt x="14380" y="0"/>
                    <a:pt x="32119" y="0"/>
                  </a:cubicBezTo>
                  <a:close/>
                </a:path>
              </a:pathLst>
            </a:custGeom>
            <a:solidFill>
              <a:srgbClr val="F6F5F8"/>
            </a:solidFill>
          </p:spPr>
          <p:txBody>
            <a:bodyPr/>
            <a:lstStyle/>
            <a:p>
              <a:endParaRPr lang="en-US" dirty="0">
                <a:latin typeface="Verdana" panose="020B0604030504040204" pitchFamily="34" charset="0"/>
              </a:endParaRPr>
            </a:p>
          </p:txBody>
        </p:sp>
        <p:sp>
          <p:nvSpPr>
            <p:cNvPr id="5" name="TextBox 5"/>
            <p:cNvSpPr txBox="1"/>
            <p:nvPr/>
          </p:nvSpPr>
          <p:spPr>
            <a:xfrm>
              <a:off x="0" y="28575"/>
              <a:ext cx="952253" cy="812237"/>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6" name="Group 6"/>
          <p:cNvGrpSpPr/>
          <p:nvPr/>
        </p:nvGrpSpPr>
        <p:grpSpPr>
          <a:xfrm>
            <a:off x="2743976" y="3204980"/>
            <a:ext cx="899344" cy="1046510"/>
            <a:chOff x="0" y="0"/>
            <a:chExt cx="698500" cy="812800"/>
          </a:xfrm>
        </p:grpSpPr>
        <p:sp>
          <p:nvSpPr>
            <p:cNvPr id="7" name="Freeform 7"/>
            <p:cNvSpPr/>
            <p:nvPr/>
          </p:nvSpPr>
          <p:spPr>
            <a:xfrm>
              <a:off x="0" y="29933"/>
              <a:ext cx="698500" cy="752935"/>
            </a:xfrm>
            <a:custGeom>
              <a:avLst/>
              <a:gdLst/>
              <a:ahLst/>
              <a:cxnLst/>
              <a:rect l="l" t="t" r="r" b="b"/>
              <a:pathLst>
                <a:path w="698500" h="752935">
                  <a:moveTo>
                    <a:pt x="445165" y="25872"/>
                  </a:moveTo>
                  <a:lnTo>
                    <a:pt x="602585" y="117462"/>
                  </a:lnTo>
                  <a:cubicBezTo>
                    <a:pt x="661968" y="152012"/>
                    <a:pt x="698500" y="215532"/>
                    <a:pt x="698500" y="284235"/>
                  </a:cubicBezTo>
                  <a:lnTo>
                    <a:pt x="698500" y="468699"/>
                  </a:lnTo>
                  <a:cubicBezTo>
                    <a:pt x="698500" y="537402"/>
                    <a:pt x="661968" y="600922"/>
                    <a:pt x="602585" y="635472"/>
                  </a:cubicBezTo>
                  <a:lnTo>
                    <a:pt x="445165" y="727062"/>
                  </a:lnTo>
                  <a:cubicBezTo>
                    <a:pt x="385874" y="761558"/>
                    <a:pt x="312626" y="761558"/>
                    <a:pt x="253335" y="727062"/>
                  </a:cubicBezTo>
                  <a:lnTo>
                    <a:pt x="95915" y="635472"/>
                  </a:lnTo>
                  <a:cubicBezTo>
                    <a:pt x="36532" y="600922"/>
                    <a:pt x="0" y="537402"/>
                    <a:pt x="0" y="468699"/>
                  </a:cubicBezTo>
                  <a:lnTo>
                    <a:pt x="0" y="284235"/>
                  </a:lnTo>
                  <a:cubicBezTo>
                    <a:pt x="0" y="215532"/>
                    <a:pt x="36532" y="152012"/>
                    <a:pt x="95915" y="117462"/>
                  </a:cubicBezTo>
                  <a:lnTo>
                    <a:pt x="253335" y="25872"/>
                  </a:lnTo>
                  <a:cubicBezTo>
                    <a:pt x="312626" y="-8624"/>
                    <a:pt x="385874" y="-8624"/>
                    <a:pt x="445165" y="25872"/>
                  </a:cubicBezTo>
                  <a:close/>
                </a:path>
              </a:pathLst>
            </a:custGeom>
            <a:solidFill>
              <a:srgbClr val="518BC9"/>
            </a:solidFill>
          </p:spPr>
          <p:txBody>
            <a:bodyPr/>
            <a:lstStyle/>
            <a:p>
              <a:endParaRPr lang="en-US" dirty="0">
                <a:latin typeface="Verdana" panose="020B0604030504040204" pitchFamily="34" charset="0"/>
              </a:endParaRPr>
            </a:p>
          </p:txBody>
        </p:sp>
        <p:sp>
          <p:nvSpPr>
            <p:cNvPr id="8" name="TextBox 8"/>
            <p:cNvSpPr txBox="1"/>
            <p:nvPr/>
          </p:nvSpPr>
          <p:spPr>
            <a:xfrm>
              <a:off x="0" y="168275"/>
              <a:ext cx="698500" cy="504825"/>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sp>
        <p:nvSpPr>
          <p:cNvPr id="9" name="Freeform 9"/>
          <p:cNvSpPr/>
          <p:nvPr/>
        </p:nvSpPr>
        <p:spPr>
          <a:xfrm>
            <a:off x="11461018" y="759168"/>
            <a:ext cx="9418799" cy="10078481"/>
          </a:xfrm>
          <a:custGeom>
            <a:avLst/>
            <a:gdLst/>
            <a:ahLst/>
            <a:cxnLst/>
            <a:rect l="l" t="t" r="r" b="b"/>
            <a:pathLst>
              <a:path w="9418799" h="10078481">
                <a:moveTo>
                  <a:pt x="0" y="0"/>
                </a:moveTo>
                <a:lnTo>
                  <a:pt x="9418799" y="0"/>
                </a:lnTo>
                <a:lnTo>
                  <a:pt x="9418799" y="10078481"/>
                </a:lnTo>
                <a:lnTo>
                  <a:pt x="0" y="10078481"/>
                </a:lnTo>
                <a:lnTo>
                  <a:pt x="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grpSp>
        <p:nvGrpSpPr>
          <p:cNvPr id="10" name="Group 10"/>
          <p:cNvGrpSpPr/>
          <p:nvPr/>
        </p:nvGrpSpPr>
        <p:grpSpPr>
          <a:xfrm>
            <a:off x="0" y="8498591"/>
            <a:ext cx="18288000" cy="1788409"/>
            <a:chOff x="0" y="0"/>
            <a:chExt cx="5078300" cy="598332"/>
          </a:xfrm>
        </p:grpSpPr>
        <p:sp>
          <p:nvSpPr>
            <p:cNvPr id="11" name="Freeform 11"/>
            <p:cNvSpPr/>
            <p:nvPr/>
          </p:nvSpPr>
          <p:spPr>
            <a:xfrm>
              <a:off x="0" y="0"/>
              <a:ext cx="5078300" cy="598332"/>
            </a:xfrm>
            <a:custGeom>
              <a:avLst/>
              <a:gdLst/>
              <a:ahLst/>
              <a:cxnLst/>
              <a:rect l="l" t="t" r="r" b="b"/>
              <a:pathLst>
                <a:path w="5078300" h="598332">
                  <a:moveTo>
                    <a:pt x="0" y="0"/>
                  </a:moveTo>
                  <a:lnTo>
                    <a:pt x="5078300" y="0"/>
                  </a:lnTo>
                  <a:lnTo>
                    <a:pt x="5078300" y="598332"/>
                  </a:lnTo>
                  <a:lnTo>
                    <a:pt x="0" y="598332"/>
                  </a:lnTo>
                  <a:close/>
                </a:path>
              </a:pathLst>
            </a:custGeom>
            <a:gradFill rotWithShape="1">
              <a:gsLst>
                <a:gs pos="0">
                  <a:srgbClr val="649CDC">
                    <a:alpha val="100000"/>
                  </a:srgbClr>
                </a:gs>
                <a:gs pos="100000">
                  <a:srgbClr val="19317D">
                    <a:alpha val="100000"/>
                  </a:srgbClr>
                </a:gs>
              </a:gsLst>
              <a:lin ang="0"/>
            </a:gradFill>
          </p:spPr>
          <p:txBody>
            <a:bodyPr/>
            <a:lstStyle/>
            <a:p>
              <a:endParaRPr lang="en-US" dirty="0">
                <a:latin typeface="Verdana" panose="020B0604030504040204" pitchFamily="34" charset="0"/>
              </a:endParaRPr>
            </a:p>
          </p:txBody>
        </p:sp>
        <p:sp>
          <p:nvSpPr>
            <p:cNvPr id="12" name="TextBox 12"/>
            <p:cNvSpPr txBox="1"/>
            <p:nvPr/>
          </p:nvSpPr>
          <p:spPr>
            <a:xfrm>
              <a:off x="0" y="-38100"/>
              <a:ext cx="5078300" cy="636432"/>
            </a:xfrm>
            <a:prstGeom prst="rect">
              <a:avLst/>
            </a:prstGeom>
          </p:spPr>
          <p:txBody>
            <a:bodyPr lIns="50800" tIns="50800" rIns="50800" bIns="50800" rtlCol="0" anchor="ctr"/>
            <a:lstStyle/>
            <a:p>
              <a:pPr algn="ctr">
                <a:lnSpc>
                  <a:spcPts val="2659"/>
                </a:lnSpc>
              </a:pPr>
              <a:endParaRPr dirty="0">
                <a:latin typeface="Verdana" panose="020B0604030504040204" pitchFamily="34" charset="0"/>
              </a:endParaRPr>
            </a:p>
          </p:txBody>
        </p:sp>
      </p:grpSp>
      <p:sp>
        <p:nvSpPr>
          <p:cNvPr id="13" name="Freeform 13"/>
          <p:cNvSpPr/>
          <p:nvPr/>
        </p:nvSpPr>
        <p:spPr>
          <a:xfrm>
            <a:off x="14974648" y="9043031"/>
            <a:ext cx="2703752" cy="658390"/>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4"/>
            <a:stretch>
              <a:fillRect t="-74" b="-74"/>
            </a:stretch>
          </a:blipFill>
        </p:spPr>
        <p:txBody>
          <a:bodyPr/>
          <a:lstStyle/>
          <a:p>
            <a:endParaRPr lang="en-US" dirty="0">
              <a:latin typeface="Verdana" panose="020B0604030504040204" pitchFamily="34" charset="0"/>
            </a:endParaRPr>
          </a:p>
        </p:txBody>
      </p:sp>
      <p:sp>
        <p:nvSpPr>
          <p:cNvPr id="14" name="Freeform 14"/>
          <p:cNvSpPr/>
          <p:nvPr/>
        </p:nvSpPr>
        <p:spPr>
          <a:xfrm>
            <a:off x="2852874" y="3378560"/>
            <a:ext cx="668868" cy="668868"/>
          </a:xfrm>
          <a:custGeom>
            <a:avLst/>
            <a:gdLst/>
            <a:ahLst/>
            <a:cxnLst/>
            <a:rect l="l" t="t" r="r" b="b"/>
            <a:pathLst>
              <a:path w="668868" h="668868">
                <a:moveTo>
                  <a:pt x="0" y="0"/>
                </a:moveTo>
                <a:lnTo>
                  <a:pt x="668867" y="0"/>
                </a:lnTo>
                <a:lnTo>
                  <a:pt x="668867" y="668867"/>
                </a:lnTo>
                <a:lnTo>
                  <a:pt x="0" y="66886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dirty="0">
              <a:latin typeface="Verdana" panose="020B0604030504040204" pitchFamily="34" charset="0"/>
            </a:endParaRPr>
          </a:p>
        </p:txBody>
      </p:sp>
      <p:grpSp>
        <p:nvGrpSpPr>
          <p:cNvPr id="15" name="Group 15"/>
          <p:cNvGrpSpPr/>
          <p:nvPr/>
        </p:nvGrpSpPr>
        <p:grpSpPr>
          <a:xfrm>
            <a:off x="7155633" y="3204980"/>
            <a:ext cx="3615584" cy="3715713"/>
            <a:chOff x="0" y="0"/>
            <a:chExt cx="4820779" cy="4954284"/>
          </a:xfrm>
        </p:grpSpPr>
        <p:grpSp>
          <p:nvGrpSpPr>
            <p:cNvPr id="16" name="Group 16"/>
            <p:cNvGrpSpPr/>
            <p:nvPr/>
          </p:nvGrpSpPr>
          <p:grpSpPr>
            <a:xfrm>
              <a:off x="0" y="697673"/>
              <a:ext cx="4820779" cy="4256611"/>
              <a:chOff x="0" y="0"/>
              <a:chExt cx="952253" cy="840812"/>
            </a:xfrm>
          </p:grpSpPr>
          <p:sp>
            <p:nvSpPr>
              <p:cNvPr id="17" name="Freeform 17"/>
              <p:cNvSpPr/>
              <p:nvPr/>
            </p:nvSpPr>
            <p:spPr>
              <a:xfrm>
                <a:off x="0" y="0"/>
                <a:ext cx="952253" cy="840812"/>
              </a:xfrm>
              <a:custGeom>
                <a:avLst/>
                <a:gdLst/>
                <a:ahLst/>
                <a:cxnLst/>
                <a:rect l="l" t="t" r="r" b="b"/>
                <a:pathLst>
                  <a:path w="952253" h="840812">
                    <a:moveTo>
                      <a:pt x="32119" y="0"/>
                    </a:moveTo>
                    <a:lnTo>
                      <a:pt x="920134" y="0"/>
                    </a:lnTo>
                    <a:cubicBezTo>
                      <a:pt x="928652" y="0"/>
                      <a:pt x="936822" y="3384"/>
                      <a:pt x="942845" y="9407"/>
                    </a:cubicBezTo>
                    <a:cubicBezTo>
                      <a:pt x="948869" y="15431"/>
                      <a:pt x="952253" y="23600"/>
                      <a:pt x="952253" y="32119"/>
                    </a:cubicBezTo>
                    <a:lnTo>
                      <a:pt x="952253" y="808693"/>
                    </a:lnTo>
                    <a:cubicBezTo>
                      <a:pt x="952253" y="826432"/>
                      <a:pt x="937873" y="840812"/>
                      <a:pt x="920134" y="840812"/>
                    </a:cubicBezTo>
                    <a:lnTo>
                      <a:pt x="32119" y="840812"/>
                    </a:lnTo>
                    <a:cubicBezTo>
                      <a:pt x="14380" y="840812"/>
                      <a:pt x="0" y="826432"/>
                      <a:pt x="0" y="808693"/>
                    </a:cubicBezTo>
                    <a:lnTo>
                      <a:pt x="0" y="32119"/>
                    </a:lnTo>
                    <a:cubicBezTo>
                      <a:pt x="0" y="14380"/>
                      <a:pt x="14380" y="0"/>
                      <a:pt x="32119" y="0"/>
                    </a:cubicBezTo>
                    <a:close/>
                  </a:path>
                </a:pathLst>
              </a:custGeom>
              <a:solidFill>
                <a:srgbClr val="F6F5F8"/>
              </a:solidFill>
            </p:spPr>
            <p:txBody>
              <a:bodyPr/>
              <a:lstStyle/>
              <a:p>
                <a:endParaRPr lang="en-US" dirty="0">
                  <a:latin typeface="Verdana" panose="020B0604030504040204" pitchFamily="34" charset="0"/>
                </a:endParaRPr>
              </a:p>
            </p:txBody>
          </p:sp>
          <p:sp>
            <p:nvSpPr>
              <p:cNvPr id="18" name="TextBox 18"/>
              <p:cNvSpPr txBox="1"/>
              <p:nvPr/>
            </p:nvSpPr>
            <p:spPr>
              <a:xfrm>
                <a:off x="0" y="28575"/>
                <a:ext cx="952253" cy="812237"/>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19" name="Group 19"/>
            <p:cNvGrpSpPr/>
            <p:nvPr/>
          </p:nvGrpSpPr>
          <p:grpSpPr>
            <a:xfrm>
              <a:off x="1810827" y="0"/>
              <a:ext cx="1199126" cy="1395346"/>
              <a:chOff x="0" y="0"/>
              <a:chExt cx="698500" cy="812800"/>
            </a:xfrm>
          </p:grpSpPr>
          <p:sp>
            <p:nvSpPr>
              <p:cNvPr id="20" name="Freeform 20"/>
              <p:cNvSpPr/>
              <p:nvPr/>
            </p:nvSpPr>
            <p:spPr>
              <a:xfrm>
                <a:off x="0" y="29933"/>
                <a:ext cx="698500" cy="752935"/>
              </a:xfrm>
              <a:custGeom>
                <a:avLst/>
                <a:gdLst/>
                <a:ahLst/>
                <a:cxnLst/>
                <a:rect l="l" t="t" r="r" b="b"/>
                <a:pathLst>
                  <a:path w="698500" h="752935">
                    <a:moveTo>
                      <a:pt x="445165" y="25872"/>
                    </a:moveTo>
                    <a:lnTo>
                      <a:pt x="602585" y="117462"/>
                    </a:lnTo>
                    <a:cubicBezTo>
                      <a:pt x="661968" y="152012"/>
                      <a:pt x="698500" y="215532"/>
                      <a:pt x="698500" y="284235"/>
                    </a:cubicBezTo>
                    <a:lnTo>
                      <a:pt x="698500" y="468699"/>
                    </a:lnTo>
                    <a:cubicBezTo>
                      <a:pt x="698500" y="537402"/>
                      <a:pt x="661968" y="600922"/>
                      <a:pt x="602585" y="635472"/>
                    </a:cubicBezTo>
                    <a:lnTo>
                      <a:pt x="445165" y="727062"/>
                    </a:lnTo>
                    <a:cubicBezTo>
                      <a:pt x="385874" y="761558"/>
                      <a:pt x="312626" y="761558"/>
                      <a:pt x="253335" y="727062"/>
                    </a:cubicBezTo>
                    <a:lnTo>
                      <a:pt x="95915" y="635472"/>
                    </a:lnTo>
                    <a:cubicBezTo>
                      <a:pt x="36532" y="600922"/>
                      <a:pt x="0" y="537402"/>
                      <a:pt x="0" y="468699"/>
                    </a:cubicBezTo>
                    <a:lnTo>
                      <a:pt x="0" y="284235"/>
                    </a:lnTo>
                    <a:cubicBezTo>
                      <a:pt x="0" y="215532"/>
                      <a:pt x="36532" y="152012"/>
                      <a:pt x="95915" y="117462"/>
                    </a:cubicBezTo>
                    <a:lnTo>
                      <a:pt x="253335" y="25872"/>
                    </a:lnTo>
                    <a:cubicBezTo>
                      <a:pt x="312626" y="-8624"/>
                      <a:pt x="385874" y="-8624"/>
                      <a:pt x="445165" y="25872"/>
                    </a:cubicBezTo>
                    <a:close/>
                  </a:path>
                </a:pathLst>
              </a:custGeom>
              <a:solidFill>
                <a:srgbClr val="BB4075"/>
              </a:solidFill>
            </p:spPr>
            <p:txBody>
              <a:bodyPr/>
              <a:lstStyle/>
              <a:p>
                <a:endParaRPr lang="en-US" dirty="0">
                  <a:latin typeface="Verdana" panose="020B0604030504040204" pitchFamily="34" charset="0"/>
                </a:endParaRPr>
              </a:p>
            </p:txBody>
          </p:sp>
          <p:sp>
            <p:nvSpPr>
              <p:cNvPr id="21" name="TextBox 21"/>
              <p:cNvSpPr txBox="1"/>
              <p:nvPr/>
            </p:nvSpPr>
            <p:spPr>
              <a:xfrm>
                <a:off x="0" y="168275"/>
                <a:ext cx="698500" cy="504825"/>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sp>
          <p:nvSpPr>
            <p:cNvPr id="22" name="Freeform 22"/>
            <p:cNvSpPr/>
            <p:nvPr/>
          </p:nvSpPr>
          <p:spPr>
            <a:xfrm>
              <a:off x="1987784" y="231440"/>
              <a:ext cx="845211" cy="776057"/>
            </a:xfrm>
            <a:custGeom>
              <a:avLst/>
              <a:gdLst/>
              <a:ahLst/>
              <a:cxnLst/>
              <a:rect l="l" t="t" r="r" b="b"/>
              <a:pathLst>
                <a:path w="845211" h="776057">
                  <a:moveTo>
                    <a:pt x="0" y="0"/>
                  </a:moveTo>
                  <a:lnTo>
                    <a:pt x="845211" y="0"/>
                  </a:lnTo>
                  <a:lnTo>
                    <a:pt x="845211" y="776057"/>
                  </a:lnTo>
                  <a:lnTo>
                    <a:pt x="0" y="77605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dirty="0">
                <a:latin typeface="Verdana" panose="020B0604030504040204" pitchFamily="34" charset="0"/>
              </a:endParaRPr>
            </a:p>
          </p:txBody>
        </p:sp>
        <p:sp>
          <p:nvSpPr>
            <p:cNvPr id="23" name="TextBox 23"/>
            <p:cNvSpPr txBox="1"/>
            <p:nvPr/>
          </p:nvSpPr>
          <p:spPr>
            <a:xfrm>
              <a:off x="1051943" y="1845203"/>
              <a:ext cx="2716892" cy="786540"/>
            </a:xfrm>
            <a:prstGeom prst="rect">
              <a:avLst/>
            </a:prstGeom>
          </p:spPr>
          <p:txBody>
            <a:bodyPr lIns="0" tIns="0" rIns="0" bIns="0" rtlCol="0" anchor="t">
              <a:spAutoFit/>
            </a:bodyPr>
            <a:lstStyle/>
            <a:p>
              <a:pPr algn="ctr">
                <a:lnSpc>
                  <a:spcPts val="2299"/>
                </a:lnSpc>
              </a:pPr>
              <a:r>
                <a:rPr lang="en-US" sz="2299" b="1"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Bold"/>
                </a:rPr>
                <a:t>Club Identity</a:t>
              </a:r>
            </a:p>
          </p:txBody>
        </p:sp>
        <p:sp>
          <p:nvSpPr>
            <p:cNvPr id="24" name="TextBox 24"/>
            <p:cNvSpPr txBox="1"/>
            <p:nvPr/>
          </p:nvSpPr>
          <p:spPr>
            <a:xfrm>
              <a:off x="720963" y="2761473"/>
              <a:ext cx="3378853" cy="1427692"/>
            </a:xfrm>
            <a:prstGeom prst="rect">
              <a:avLst/>
            </a:prstGeom>
          </p:spPr>
          <p:txBody>
            <a:bodyPr lIns="0" tIns="0" rIns="0" bIns="0" rtlCol="0" anchor="t">
              <a:spAutoFit/>
            </a:bodyPr>
            <a:lstStyle/>
            <a:p>
              <a:pPr algn="ctr">
                <a:lnSpc>
                  <a:spcPts val="2799"/>
                </a:lnSpc>
              </a:pPr>
              <a:r>
                <a:rPr lang="en-US" sz="1999"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Personality</a:t>
              </a:r>
            </a:p>
            <a:p>
              <a:pPr algn="ctr">
                <a:lnSpc>
                  <a:spcPts val="2799"/>
                </a:lnSpc>
              </a:pPr>
              <a:r>
                <a:rPr lang="en-US" sz="1999"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Authenticity</a:t>
              </a:r>
            </a:p>
            <a:p>
              <a:pPr algn="ctr">
                <a:lnSpc>
                  <a:spcPts val="2799"/>
                </a:lnSpc>
              </a:pPr>
              <a:r>
                <a:rPr lang="en-US" sz="1999"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Local Relevance</a:t>
              </a:r>
            </a:p>
          </p:txBody>
        </p:sp>
      </p:grpSp>
      <p:grpSp>
        <p:nvGrpSpPr>
          <p:cNvPr id="25" name="Group 25"/>
          <p:cNvGrpSpPr/>
          <p:nvPr/>
        </p:nvGrpSpPr>
        <p:grpSpPr>
          <a:xfrm>
            <a:off x="12717184" y="3204980"/>
            <a:ext cx="3615584" cy="3715713"/>
            <a:chOff x="0" y="0"/>
            <a:chExt cx="4820779" cy="4954284"/>
          </a:xfrm>
        </p:grpSpPr>
        <p:grpSp>
          <p:nvGrpSpPr>
            <p:cNvPr id="26" name="Group 26"/>
            <p:cNvGrpSpPr/>
            <p:nvPr/>
          </p:nvGrpSpPr>
          <p:grpSpPr>
            <a:xfrm>
              <a:off x="0" y="697673"/>
              <a:ext cx="4820779" cy="4256611"/>
              <a:chOff x="0" y="0"/>
              <a:chExt cx="952253" cy="840812"/>
            </a:xfrm>
          </p:grpSpPr>
          <p:sp>
            <p:nvSpPr>
              <p:cNvPr id="27" name="Freeform 27"/>
              <p:cNvSpPr/>
              <p:nvPr/>
            </p:nvSpPr>
            <p:spPr>
              <a:xfrm>
                <a:off x="0" y="0"/>
                <a:ext cx="952253" cy="840812"/>
              </a:xfrm>
              <a:custGeom>
                <a:avLst/>
                <a:gdLst/>
                <a:ahLst/>
                <a:cxnLst/>
                <a:rect l="l" t="t" r="r" b="b"/>
                <a:pathLst>
                  <a:path w="952253" h="840812">
                    <a:moveTo>
                      <a:pt x="32119" y="0"/>
                    </a:moveTo>
                    <a:lnTo>
                      <a:pt x="920134" y="0"/>
                    </a:lnTo>
                    <a:cubicBezTo>
                      <a:pt x="928652" y="0"/>
                      <a:pt x="936822" y="3384"/>
                      <a:pt x="942845" y="9407"/>
                    </a:cubicBezTo>
                    <a:cubicBezTo>
                      <a:pt x="948869" y="15431"/>
                      <a:pt x="952253" y="23600"/>
                      <a:pt x="952253" y="32119"/>
                    </a:cubicBezTo>
                    <a:lnTo>
                      <a:pt x="952253" y="808693"/>
                    </a:lnTo>
                    <a:cubicBezTo>
                      <a:pt x="952253" y="826432"/>
                      <a:pt x="937873" y="840812"/>
                      <a:pt x="920134" y="840812"/>
                    </a:cubicBezTo>
                    <a:lnTo>
                      <a:pt x="32119" y="840812"/>
                    </a:lnTo>
                    <a:cubicBezTo>
                      <a:pt x="14380" y="840812"/>
                      <a:pt x="0" y="826432"/>
                      <a:pt x="0" y="808693"/>
                    </a:cubicBezTo>
                    <a:lnTo>
                      <a:pt x="0" y="32119"/>
                    </a:lnTo>
                    <a:cubicBezTo>
                      <a:pt x="0" y="14380"/>
                      <a:pt x="14380" y="0"/>
                      <a:pt x="32119" y="0"/>
                    </a:cubicBezTo>
                    <a:close/>
                  </a:path>
                </a:pathLst>
              </a:custGeom>
              <a:solidFill>
                <a:srgbClr val="F6F5F8"/>
              </a:solidFill>
            </p:spPr>
            <p:txBody>
              <a:bodyPr/>
              <a:lstStyle/>
              <a:p>
                <a:endParaRPr lang="en-US" dirty="0">
                  <a:latin typeface="Verdana" panose="020B0604030504040204" pitchFamily="34" charset="0"/>
                </a:endParaRPr>
              </a:p>
            </p:txBody>
          </p:sp>
          <p:sp>
            <p:nvSpPr>
              <p:cNvPr id="28" name="TextBox 28"/>
              <p:cNvSpPr txBox="1"/>
              <p:nvPr/>
            </p:nvSpPr>
            <p:spPr>
              <a:xfrm>
                <a:off x="0" y="28575"/>
                <a:ext cx="952253" cy="812237"/>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29" name="Group 29"/>
            <p:cNvGrpSpPr/>
            <p:nvPr/>
          </p:nvGrpSpPr>
          <p:grpSpPr>
            <a:xfrm>
              <a:off x="1810827" y="0"/>
              <a:ext cx="1199126" cy="1395346"/>
              <a:chOff x="0" y="0"/>
              <a:chExt cx="698500" cy="812800"/>
            </a:xfrm>
          </p:grpSpPr>
          <p:sp>
            <p:nvSpPr>
              <p:cNvPr id="30" name="Freeform 30"/>
              <p:cNvSpPr/>
              <p:nvPr/>
            </p:nvSpPr>
            <p:spPr>
              <a:xfrm>
                <a:off x="0" y="29933"/>
                <a:ext cx="698500" cy="752935"/>
              </a:xfrm>
              <a:custGeom>
                <a:avLst/>
                <a:gdLst/>
                <a:ahLst/>
                <a:cxnLst/>
                <a:rect l="l" t="t" r="r" b="b"/>
                <a:pathLst>
                  <a:path w="698500" h="752935">
                    <a:moveTo>
                      <a:pt x="445165" y="25872"/>
                    </a:moveTo>
                    <a:lnTo>
                      <a:pt x="602585" y="117462"/>
                    </a:lnTo>
                    <a:cubicBezTo>
                      <a:pt x="661968" y="152012"/>
                      <a:pt x="698500" y="215532"/>
                      <a:pt x="698500" y="284235"/>
                    </a:cubicBezTo>
                    <a:lnTo>
                      <a:pt x="698500" y="468699"/>
                    </a:lnTo>
                    <a:cubicBezTo>
                      <a:pt x="698500" y="537402"/>
                      <a:pt x="661968" y="600922"/>
                      <a:pt x="602585" y="635472"/>
                    </a:cubicBezTo>
                    <a:lnTo>
                      <a:pt x="445165" y="727062"/>
                    </a:lnTo>
                    <a:cubicBezTo>
                      <a:pt x="385874" y="761558"/>
                      <a:pt x="312626" y="761558"/>
                      <a:pt x="253335" y="727062"/>
                    </a:cubicBezTo>
                    <a:lnTo>
                      <a:pt x="95915" y="635472"/>
                    </a:lnTo>
                    <a:cubicBezTo>
                      <a:pt x="36532" y="600922"/>
                      <a:pt x="0" y="537402"/>
                      <a:pt x="0" y="468699"/>
                    </a:cubicBezTo>
                    <a:lnTo>
                      <a:pt x="0" y="284235"/>
                    </a:lnTo>
                    <a:cubicBezTo>
                      <a:pt x="0" y="215532"/>
                      <a:pt x="36532" y="152012"/>
                      <a:pt x="95915" y="117462"/>
                    </a:cubicBezTo>
                    <a:lnTo>
                      <a:pt x="253335" y="25872"/>
                    </a:lnTo>
                    <a:cubicBezTo>
                      <a:pt x="312626" y="-8624"/>
                      <a:pt x="385874" y="-8624"/>
                      <a:pt x="445165" y="25872"/>
                    </a:cubicBezTo>
                    <a:close/>
                  </a:path>
                </a:pathLst>
              </a:custGeom>
              <a:solidFill>
                <a:srgbClr val="293374"/>
              </a:solidFill>
            </p:spPr>
            <p:txBody>
              <a:bodyPr/>
              <a:lstStyle/>
              <a:p>
                <a:endParaRPr lang="en-US" dirty="0">
                  <a:latin typeface="Verdana" panose="020B0604030504040204" pitchFamily="34" charset="0"/>
                </a:endParaRPr>
              </a:p>
            </p:txBody>
          </p:sp>
          <p:sp>
            <p:nvSpPr>
              <p:cNvPr id="31" name="TextBox 31"/>
              <p:cNvSpPr txBox="1"/>
              <p:nvPr/>
            </p:nvSpPr>
            <p:spPr>
              <a:xfrm>
                <a:off x="0" y="168275"/>
                <a:ext cx="698500" cy="504825"/>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sp>
          <p:nvSpPr>
            <p:cNvPr id="32" name="Freeform 32"/>
            <p:cNvSpPr/>
            <p:nvPr/>
          </p:nvSpPr>
          <p:spPr>
            <a:xfrm>
              <a:off x="2007515" y="362567"/>
              <a:ext cx="806704" cy="695232"/>
            </a:xfrm>
            <a:custGeom>
              <a:avLst/>
              <a:gdLst/>
              <a:ahLst/>
              <a:cxnLst/>
              <a:rect l="l" t="t" r="r" b="b"/>
              <a:pathLst>
                <a:path w="806704" h="695232">
                  <a:moveTo>
                    <a:pt x="0" y="0"/>
                  </a:moveTo>
                  <a:lnTo>
                    <a:pt x="806704" y="0"/>
                  </a:lnTo>
                  <a:lnTo>
                    <a:pt x="806704" y="695232"/>
                  </a:lnTo>
                  <a:lnTo>
                    <a:pt x="0" y="69523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dirty="0">
                <a:latin typeface="Verdana" panose="020B0604030504040204" pitchFamily="34" charset="0"/>
              </a:endParaRPr>
            </a:p>
          </p:txBody>
        </p:sp>
        <p:sp>
          <p:nvSpPr>
            <p:cNvPr id="33" name="TextBox 33"/>
            <p:cNvSpPr txBox="1"/>
            <p:nvPr/>
          </p:nvSpPr>
          <p:spPr>
            <a:xfrm>
              <a:off x="720963" y="2761473"/>
              <a:ext cx="3378854" cy="908711"/>
            </a:xfrm>
            <a:prstGeom prst="rect">
              <a:avLst/>
            </a:prstGeom>
          </p:spPr>
          <p:txBody>
            <a:bodyPr lIns="0" tIns="0" rIns="0" bIns="0" rtlCol="0" anchor="t">
              <a:spAutoFit/>
            </a:bodyPr>
            <a:lstStyle/>
            <a:p>
              <a:pPr algn="ctr">
                <a:lnSpc>
                  <a:spcPts val="2799"/>
                </a:lnSpc>
              </a:pPr>
              <a:r>
                <a:rPr lang="en-US" sz="1999"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A stronger, clearer message</a:t>
              </a:r>
            </a:p>
          </p:txBody>
        </p:sp>
        <p:sp>
          <p:nvSpPr>
            <p:cNvPr id="34" name="TextBox 34"/>
            <p:cNvSpPr txBox="1"/>
            <p:nvPr/>
          </p:nvSpPr>
          <p:spPr>
            <a:xfrm>
              <a:off x="1052421" y="1845203"/>
              <a:ext cx="2716892" cy="393271"/>
            </a:xfrm>
            <a:prstGeom prst="rect">
              <a:avLst/>
            </a:prstGeom>
          </p:spPr>
          <p:txBody>
            <a:bodyPr lIns="0" tIns="0" rIns="0" bIns="0" rtlCol="0" anchor="t">
              <a:spAutoFit/>
            </a:bodyPr>
            <a:lstStyle/>
            <a:p>
              <a:pPr algn="ctr">
                <a:lnSpc>
                  <a:spcPts val="2299"/>
                </a:lnSpc>
              </a:pPr>
              <a:r>
                <a:rPr lang="en-US" sz="2299" b="1"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Bold"/>
                </a:rPr>
                <a:t>Together</a:t>
              </a:r>
            </a:p>
          </p:txBody>
        </p:sp>
      </p:grpSp>
      <p:sp>
        <p:nvSpPr>
          <p:cNvPr id="35" name="Freeform 35"/>
          <p:cNvSpPr/>
          <p:nvPr/>
        </p:nvSpPr>
        <p:spPr>
          <a:xfrm>
            <a:off x="5502944" y="5001629"/>
            <a:ext cx="1014514" cy="1014514"/>
          </a:xfrm>
          <a:custGeom>
            <a:avLst/>
            <a:gdLst/>
            <a:ahLst/>
            <a:cxnLst/>
            <a:rect l="l" t="t" r="r" b="b"/>
            <a:pathLst>
              <a:path w="1014514" h="1014514">
                <a:moveTo>
                  <a:pt x="0" y="0"/>
                </a:moveTo>
                <a:lnTo>
                  <a:pt x="1014514" y="0"/>
                </a:lnTo>
                <a:lnTo>
                  <a:pt x="1014514" y="1014513"/>
                </a:lnTo>
                <a:lnTo>
                  <a:pt x="0" y="101451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dirty="0">
              <a:latin typeface="Verdana" panose="020B0604030504040204" pitchFamily="34" charset="0"/>
            </a:endParaRPr>
          </a:p>
        </p:txBody>
      </p:sp>
      <p:sp>
        <p:nvSpPr>
          <p:cNvPr id="36" name="Freeform 36"/>
          <p:cNvSpPr/>
          <p:nvPr/>
        </p:nvSpPr>
        <p:spPr>
          <a:xfrm>
            <a:off x="11242764" y="5340379"/>
            <a:ext cx="983824" cy="602592"/>
          </a:xfrm>
          <a:custGeom>
            <a:avLst/>
            <a:gdLst/>
            <a:ahLst/>
            <a:cxnLst/>
            <a:rect l="l" t="t" r="r" b="b"/>
            <a:pathLst>
              <a:path w="983824" h="602592">
                <a:moveTo>
                  <a:pt x="0" y="0"/>
                </a:moveTo>
                <a:lnTo>
                  <a:pt x="983824" y="0"/>
                </a:lnTo>
                <a:lnTo>
                  <a:pt x="983824" y="602592"/>
                </a:lnTo>
                <a:lnTo>
                  <a:pt x="0" y="602592"/>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dirty="0">
              <a:latin typeface="Verdana" panose="020B0604030504040204" pitchFamily="34" charset="0"/>
            </a:endParaRPr>
          </a:p>
        </p:txBody>
      </p:sp>
      <p:sp>
        <p:nvSpPr>
          <p:cNvPr id="37" name="TextBox 37"/>
          <p:cNvSpPr txBox="1"/>
          <p:nvPr/>
        </p:nvSpPr>
        <p:spPr>
          <a:xfrm>
            <a:off x="2174814" y="4588882"/>
            <a:ext cx="2037669" cy="589905"/>
          </a:xfrm>
          <a:prstGeom prst="rect">
            <a:avLst/>
          </a:prstGeom>
        </p:spPr>
        <p:txBody>
          <a:bodyPr lIns="0" tIns="0" rIns="0" bIns="0" rtlCol="0" anchor="t">
            <a:spAutoFit/>
          </a:bodyPr>
          <a:lstStyle/>
          <a:p>
            <a:pPr algn="ctr">
              <a:lnSpc>
                <a:spcPts val="2299"/>
              </a:lnSpc>
            </a:pPr>
            <a:r>
              <a:rPr lang="en-US" sz="2299" b="1"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Bold"/>
              </a:rPr>
              <a:t>Global Brand</a:t>
            </a:r>
          </a:p>
        </p:txBody>
      </p:sp>
      <p:sp>
        <p:nvSpPr>
          <p:cNvPr id="38" name="TextBox 38"/>
          <p:cNvSpPr txBox="1"/>
          <p:nvPr/>
        </p:nvSpPr>
        <p:spPr>
          <a:xfrm>
            <a:off x="1926579" y="5254654"/>
            <a:ext cx="2534140" cy="1040606"/>
          </a:xfrm>
          <a:prstGeom prst="rect">
            <a:avLst/>
          </a:prstGeom>
        </p:spPr>
        <p:txBody>
          <a:bodyPr lIns="0" tIns="0" rIns="0" bIns="0" rtlCol="0" anchor="t">
            <a:spAutoFit/>
          </a:bodyPr>
          <a:lstStyle/>
          <a:p>
            <a:pPr algn="ctr">
              <a:lnSpc>
                <a:spcPts val="2799"/>
              </a:lnSpc>
            </a:pPr>
            <a:r>
              <a:rPr lang="en-US" sz="1999"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Strong</a:t>
            </a:r>
          </a:p>
          <a:p>
            <a:pPr algn="ctr">
              <a:lnSpc>
                <a:spcPts val="2799"/>
              </a:lnSpc>
            </a:pPr>
            <a:r>
              <a:rPr lang="en-US" sz="1999"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Recognizable</a:t>
            </a:r>
          </a:p>
          <a:p>
            <a:pPr algn="ctr">
              <a:lnSpc>
                <a:spcPts val="2799"/>
              </a:lnSpc>
            </a:pPr>
            <a:r>
              <a:rPr lang="en-US" sz="1999"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Trusted</a:t>
            </a:r>
          </a:p>
        </p:txBody>
      </p:sp>
      <p:sp>
        <p:nvSpPr>
          <p:cNvPr id="39" name="TextBox 39"/>
          <p:cNvSpPr txBox="1"/>
          <p:nvPr/>
        </p:nvSpPr>
        <p:spPr>
          <a:xfrm>
            <a:off x="1385856" y="585579"/>
            <a:ext cx="14946912" cy="2000548"/>
          </a:xfrm>
          <a:prstGeom prst="rect">
            <a:avLst/>
          </a:prstGeom>
        </p:spPr>
        <p:txBody>
          <a:bodyPr wrap="square" lIns="0" tIns="0" rIns="0" bIns="0" rtlCol="0" anchor="t">
            <a:spAutoFit/>
          </a:bodyPr>
          <a:lstStyle/>
          <a:p>
            <a:pPr algn="ctr">
              <a:lnSpc>
                <a:spcPts val="7799"/>
              </a:lnSpc>
            </a:pPr>
            <a:r>
              <a:rPr lang="en-US" sz="65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1"/>
              </a:rPr>
              <a:t>How Club Identity &amp; Global Brand Work Together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412844" y="4510136"/>
            <a:ext cx="1462312" cy="1266728"/>
          </a:xfrm>
          <a:custGeom>
            <a:avLst/>
            <a:gdLst/>
            <a:ahLst/>
            <a:cxnLst/>
            <a:rect l="l" t="t" r="r" b="b"/>
            <a:pathLst>
              <a:path w="1462312" h="1266728">
                <a:moveTo>
                  <a:pt x="0" y="0"/>
                </a:moveTo>
                <a:lnTo>
                  <a:pt x="1462312" y="0"/>
                </a:lnTo>
                <a:lnTo>
                  <a:pt x="1462312" y="1266728"/>
                </a:lnTo>
                <a:lnTo>
                  <a:pt x="0" y="1266728"/>
                </a:lnTo>
                <a:lnTo>
                  <a:pt x="0" y="0"/>
                </a:lnTo>
                <a:close/>
              </a:path>
            </a:pathLst>
          </a:custGeom>
          <a:blipFill>
            <a:blip>
              <a:extLst>
                <a:ext uri="{96DAC541-7B7A-43D3-8B79-37D633B846F1}">
                  <asvg:svgBlip xmlns:asvg="http://schemas.microsoft.com/office/drawing/2016/SVG/main" r:embed="rId3"/>
                </a:ext>
              </a:extLst>
            </a:blip>
            <a:stretch>
              <a:fillRect l="-151" r="-151"/>
            </a:stretch>
          </a:blipFill>
        </p:spPr>
        <p:txBody>
          <a:bodyPr/>
          <a:lstStyle/>
          <a:p>
            <a:endParaRPr lang="en-US" dirty="0">
              <a:latin typeface="Verdana" panose="020B0604030504040204" pitchFamily="34" charset="0"/>
            </a:endParaRPr>
          </a:p>
        </p:txBody>
      </p:sp>
      <p:sp>
        <p:nvSpPr>
          <p:cNvPr id="3" name="Freeform 3"/>
          <p:cNvSpPr/>
          <p:nvPr/>
        </p:nvSpPr>
        <p:spPr>
          <a:xfrm rot="-6203709" flipH="1">
            <a:off x="8477269" y="69379"/>
            <a:ext cx="13417146" cy="10148242"/>
          </a:xfrm>
          <a:custGeom>
            <a:avLst/>
            <a:gdLst/>
            <a:ahLst/>
            <a:cxnLst/>
            <a:rect l="l" t="t" r="r" b="b"/>
            <a:pathLst>
              <a:path w="13417146" h="10148242">
                <a:moveTo>
                  <a:pt x="13417146" y="0"/>
                </a:moveTo>
                <a:lnTo>
                  <a:pt x="0" y="0"/>
                </a:lnTo>
                <a:lnTo>
                  <a:pt x="0" y="10148242"/>
                </a:lnTo>
                <a:lnTo>
                  <a:pt x="13417146" y="10148242"/>
                </a:lnTo>
                <a:lnTo>
                  <a:pt x="13417146"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dirty="0">
              <a:latin typeface="Verdana" panose="020B0604030504040204" pitchFamily="34" charset="0"/>
            </a:endParaRPr>
          </a:p>
        </p:txBody>
      </p:sp>
      <p:sp>
        <p:nvSpPr>
          <p:cNvPr id="8" name="Freeform 8"/>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5"/>
            <a:stretch>
              <a:fillRect t="-74" b="-74"/>
            </a:stretch>
          </a:blipFill>
        </p:spPr>
        <p:txBody>
          <a:bodyPr/>
          <a:lstStyle/>
          <a:p>
            <a:endParaRPr lang="en-US" dirty="0">
              <a:latin typeface="Verdana" panose="020B0604030504040204" pitchFamily="34" charset="0"/>
            </a:endParaRPr>
          </a:p>
        </p:txBody>
      </p:sp>
      <p:sp>
        <p:nvSpPr>
          <p:cNvPr id="9" name="TextBox 9"/>
          <p:cNvSpPr txBox="1"/>
          <p:nvPr/>
        </p:nvSpPr>
        <p:spPr>
          <a:xfrm>
            <a:off x="1059519" y="429390"/>
            <a:ext cx="9842374" cy="3000821"/>
          </a:xfrm>
          <a:prstGeom prst="rect">
            <a:avLst/>
          </a:prstGeom>
        </p:spPr>
        <p:txBody>
          <a:bodyPr lIns="0" tIns="0" rIns="0" bIns="0" rtlCol="0" anchor="t">
            <a:spAutoFit/>
          </a:bodyPr>
          <a:lstStyle/>
          <a:p>
            <a:pPr algn="l">
              <a:lnSpc>
                <a:spcPts val="7799"/>
              </a:lnSpc>
            </a:pPr>
            <a:r>
              <a:rPr lang="en-US" sz="65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1"/>
              </a:rPr>
              <a:t>Apply Brand Guidelines – Without Losing Your Voice</a:t>
            </a:r>
          </a:p>
        </p:txBody>
      </p:sp>
      <p:grpSp>
        <p:nvGrpSpPr>
          <p:cNvPr id="10" name="Group 10"/>
          <p:cNvGrpSpPr/>
          <p:nvPr/>
        </p:nvGrpSpPr>
        <p:grpSpPr>
          <a:xfrm rot="5400000">
            <a:off x="1065299" y="4137937"/>
            <a:ext cx="500647" cy="438066"/>
            <a:chOff x="0" y="0"/>
            <a:chExt cx="812800" cy="711200"/>
          </a:xfrm>
        </p:grpSpPr>
        <p:sp>
          <p:nvSpPr>
            <p:cNvPr id="11" name="Freeform 11"/>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293374">
                <a:alpha val="89804"/>
              </a:srgbClr>
            </a:solidFill>
          </p:spPr>
          <p:txBody>
            <a:bodyPr/>
            <a:lstStyle/>
            <a:p>
              <a:endParaRPr lang="en-US" dirty="0">
                <a:latin typeface="Verdana" panose="020B0604030504040204" pitchFamily="34" charset="0"/>
              </a:endParaRPr>
            </a:p>
          </p:txBody>
        </p:sp>
        <p:sp>
          <p:nvSpPr>
            <p:cNvPr id="12" name="TextBox 12"/>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sp>
        <p:nvSpPr>
          <p:cNvPr id="13" name="TextBox 13"/>
          <p:cNvSpPr txBox="1"/>
          <p:nvPr/>
        </p:nvSpPr>
        <p:spPr>
          <a:xfrm>
            <a:off x="1928260" y="3891382"/>
            <a:ext cx="6343793" cy="830997"/>
          </a:xfrm>
          <a:prstGeom prst="rect">
            <a:avLst/>
          </a:prstGeom>
        </p:spPr>
        <p:txBody>
          <a:bodyPr lIns="0" tIns="0" rIns="0" bIns="0" rtlCol="0" anchor="t">
            <a:spAutoFit/>
          </a:bodyPr>
          <a:lstStyle/>
          <a:p>
            <a:pPr algn="l"/>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Use approved logos, colors and fonts</a:t>
            </a:r>
          </a:p>
        </p:txBody>
      </p:sp>
      <p:grpSp>
        <p:nvGrpSpPr>
          <p:cNvPr id="14" name="Group 14"/>
          <p:cNvGrpSpPr/>
          <p:nvPr/>
        </p:nvGrpSpPr>
        <p:grpSpPr>
          <a:xfrm rot="5400000">
            <a:off x="1065299" y="6008861"/>
            <a:ext cx="500647" cy="438066"/>
            <a:chOff x="0" y="0"/>
            <a:chExt cx="812800" cy="711200"/>
          </a:xfrm>
        </p:grpSpPr>
        <p:sp>
          <p:nvSpPr>
            <p:cNvPr id="15" name="Freeform 15"/>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BB4075">
                <a:alpha val="89804"/>
              </a:srgbClr>
            </a:solidFill>
          </p:spPr>
          <p:txBody>
            <a:bodyPr/>
            <a:lstStyle/>
            <a:p>
              <a:endParaRPr lang="en-US" dirty="0">
                <a:latin typeface="Verdana" panose="020B0604030504040204" pitchFamily="34" charset="0"/>
              </a:endParaRPr>
            </a:p>
          </p:txBody>
        </p:sp>
        <p:sp>
          <p:nvSpPr>
            <p:cNvPr id="16" name="TextBox 16"/>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17" name="Group 17"/>
          <p:cNvGrpSpPr/>
          <p:nvPr/>
        </p:nvGrpSpPr>
        <p:grpSpPr>
          <a:xfrm rot="5400000">
            <a:off x="1065299" y="5047204"/>
            <a:ext cx="500647" cy="438066"/>
            <a:chOff x="0" y="0"/>
            <a:chExt cx="812800" cy="711200"/>
          </a:xfrm>
        </p:grpSpPr>
        <p:sp>
          <p:nvSpPr>
            <p:cNvPr id="18" name="Freeform 18"/>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518BC9">
                <a:alpha val="89804"/>
              </a:srgbClr>
            </a:solidFill>
          </p:spPr>
          <p:txBody>
            <a:bodyPr/>
            <a:lstStyle/>
            <a:p>
              <a:endParaRPr lang="en-US" dirty="0">
                <a:latin typeface="Verdana" panose="020B0604030504040204" pitchFamily="34" charset="0"/>
              </a:endParaRPr>
            </a:p>
          </p:txBody>
        </p:sp>
        <p:sp>
          <p:nvSpPr>
            <p:cNvPr id="19" name="TextBox 19"/>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sp>
        <p:nvSpPr>
          <p:cNvPr id="20" name="TextBox 20"/>
          <p:cNvSpPr txBox="1"/>
          <p:nvPr/>
        </p:nvSpPr>
        <p:spPr>
          <a:xfrm>
            <a:off x="1943843" y="4951014"/>
            <a:ext cx="6343793" cy="830997"/>
          </a:xfrm>
          <a:prstGeom prst="rect">
            <a:avLst/>
          </a:prstGeom>
        </p:spPr>
        <p:txBody>
          <a:bodyPr lIns="0" tIns="0" rIns="0" bIns="0" rtlCol="0" anchor="t">
            <a:spAutoFit/>
          </a:bodyPr>
          <a:lstStyle/>
          <a:p>
            <a:pPr algn="l"/>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Follow basic layout and design standards</a:t>
            </a:r>
          </a:p>
        </p:txBody>
      </p:sp>
      <p:sp>
        <p:nvSpPr>
          <p:cNvPr id="21" name="TextBox 21"/>
          <p:cNvSpPr txBox="1"/>
          <p:nvPr/>
        </p:nvSpPr>
        <p:spPr>
          <a:xfrm>
            <a:off x="1928260" y="5981700"/>
            <a:ext cx="6343793" cy="769441"/>
          </a:xfrm>
          <a:prstGeom prst="rect">
            <a:avLst/>
          </a:prstGeom>
        </p:spPr>
        <p:txBody>
          <a:bodyPr lIns="0" tIns="0" rIns="0" bIns="0" rtlCol="0" anchor="t">
            <a:spAutoFit/>
          </a:bodyPr>
          <a:lstStyle/>
          <a:p>
            <a:pPr algn="l">
              <a:lnSpc>
                <a:spcPts val="3024"/>
              </a:lnSpc>
            </a:pPr>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Customize with local photos, stories and examples</a:t>
            </a:r>
          </a:p>
        </p:txBody>
      </p:sp>
      <p:pic>
        <p:nvPicPr>
          <p:cNvPr id="22" name="Picture 21">
            <a:extLst>
              <a:ext uri="{FF2B5EF4-FFF2-40B4-BE49-F238E27FC236}">
                <a16:creationId xmlns:a16="http://schemas.microsoft.com/office/drawing/2014/main" id="{01CEB854-FC36-7A9A-1564-7C333230BC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2070" y="6983803"/>
            <a:ext cx="6255634" cy="2957376"/>
          </a:xfrm>
          <a:prstGeom prst="rect">
            <a:avLst/>
          </a:prstGeom>
          <a:ln>
            <a:solidFill>
              <a:schemeClr val="bg1">
                <a:lumMod val="85000"/>
              </a:schemeClr>
            </a:solidFill>
          </a:ln>
        </p:spPr>
      </p:pic>
      <p:pic>
        <p:nvPicPr>
          <p:cNvPr id="23" name="Picture 22">
            <a:extLst>
              <a:ext uri="{FF2B5EF4-FFF2-40B4-BE49-F238E27FC236}">
                <a16:creationId xmlns:a16="http://schemas.microsoft.com/office/drawing/2014/main" id="{7E6D2156-0BA0-665C-61C1-2A352622E5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24733">
            <a:off x="12945208" y="378877"/>
            <a:ext cx="3542102" cy="4566072"/>
          </a:xfrm>
          <a:prstGeom prst="rect">
            <a:avLst/>
          </a:prstGeom>
          <a:ln>
            <a:solidFill>
              <a:schemeClr val="bg1">
                <a:lumMod val="85000"/>
              </a:schemeClr>
            </a:solidFill>
          </a:ln>
        </p:spPr>
      </p:pic>
      <p:pic>
        <p:nvPicPr>
          <p:cNvPr id="24" name="Picture 23">
            <a:extLst>
              <a:ext uri="{FF2B5EF4-FFF2-40B4-BE49-F238E27FC236}">
                <a16:creationId xmlns:a16="http://schemas.microsoft.com/office/drawing/2014/main" id="{C8CF36D3-9F7B-8D2E-B19D-AE85252F97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27460" y="1030913"/>
            <a:ext cx="3686194" cy="4798596"/>
          </a:xfrm>
          <a:prstGeom prst="rect">
            <a:avLst/>
          </a:prstGeom>
          <a:ln>
            <a:solidFill>
              <a:schemeClr val="bg1">
                <a:lumMod val="85000"/>
              </a:schemeClr>
            </a:solidFill>
          </a:ln>
        </p:spPr>
      </p:pic>
      <p:pic>
        <p:nvPicPr>
          <p:cNvPr id="25" name="Picture 24">
            <a:extLst>
              <a:ext uri="{FF2B5EF4-FFF2-40B4-BE49-F238E27FC236}">
                <a16:creationId xmlns:a16="http://schemas.microsoft.com/office/drawing/2014/main" id="{AC8AF961-3663-DF8C-AD1C-A2226D1CFF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35251" y="4203922"/>
            <a:ext cx="3264578" cy="4258569"/>
          </a:xfrm>
          <a:prstGeom prst="rect">
            <a:avLst/>
          </a:prstGeom>
          <a:ln>
            <a:solidFill>
              <a:schemeClr val="bg1">
                <a:lumMod val="85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4">
            <a:extLst>
              <a:ext uri="{FF2B5EF4-FFF2-40B4-BE49-F238E27FC236}">
                <a16:creationId xmlns:a16="http://schemas.microsoft.com/office/drawing/2014/main" id="{49E99D81-B2AB-AF6C-5C7C-0774E131E0F2}"/>
              </a:ext>
            </a:extLst>
          </p:cNvPr>
          <p:cNvSpPr txBox="1"/>
          <p:nvPr/>
        </p:nvSpPr>
        <p:spPr>
          <a:xfrm rot="10800000">
            <a:off x="-376402" y="5686119"/>
            <a:ext cx="18865637" cy="5887476"/>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sp>
        <p:nvSpPr>
          <p:cNvPr id="4" name="Freeform 4"/>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3"/>
            <a:stretch>
              <a:fillRect t="-74" b="-74"/>
            </a:stretch>
          </a:blipFill>
        </p:spPr>
        <p:txBody>
          <a:bodyPr/>
          <a:lstStyle/>
          <a:p>
            <a:endParaRPr lang="en-US" dirty="0">
              <a:latin typeface="Verdana" panose="020B0604030504040204" pitchFamily="34" charset="0"/>
            </a:endParaRPr>
          </a:p>
        </p:txBody>
      </p:sp>
      <p:sp>
        <p:nvSpPr>
          <p:cNvPr id="5" name="TextBox 5"/>
          <p:cNvSpPr txBox="1"/>
          <p:nvPr/>
        </p:nvSpPr>
        <p:spPr>
          <a:xfrm>
            <a:off x="1028700" y="1202317"/>
            <a:ext cx="9278622" cy="2000548"/>
          </a:xfrm>
          <a:prstGeom prst="rect">
            <a:avLst/>
          </a:prstGeom>
        </p:spPr>
        <p:txBody>
          <a:bodyPr lIns="0" tIns="0" rIns="0" bIns="0" rtlCol="0" anchor="t">
            <a:spAutoFit/>
          </a:bodyPr>
          <a:lstStyle/>
          <a:p>
            <a:pPr algn="l">
              <a:lnSpc>
                <a:spcPts val="7799"/>
              </a:lnSpc>
            </a:pPr>
            <a:r>
              <a:rPr lang="en-US" sz="65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1"/>
              </a:rPr>
              <a:t>Customizable Club Logo </a:t>
            </a:r>
          </a:p>
        </p:txBody>
      </p:sp>
      <p:sp>
        <p:nvSpPr>
          <p:cNvPr id="6" name="TextBox 6"/>
          <p:cNvSpPr txBox="1"/>
          <p:nvPr/>
        </p:nvSpPr>
        <p:spPr>
          <a:xfrm>
            <a:off x="3493410" y="2250220"/>
            <a:ext cx="9278622" cy="933475"/>
          </a:xfrm>
          <a:prstGeom prst="rect">
            <a:avLst/>
          </a:prstGeom>
        </p:spPr>
        <p:txBody>
          <a:bodyPr lIns="0" tIns="0" rIns="0" bIns="0" rtlCol="0" anchor="t">
            <a:spAutoFit/>
          </a:bodyPr>
          <a:lstStyle/>
          <a:p>
            <a:pPr algn="l">
              <a:lnSpc>
                <a:spcPts val="7319"/>
              </a:lnSpc>
            </a:pPr>
            <a:r>
              <a:rPr lang="en-US" sz="61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2"/>
              </a:rPr>
              <a:t>Coming Soon!</a:t>
            </a:r>
          </a:p>
        </p:txBody>
      </p:sp>
      <p:grpSp>
        <p:nvGrpSpPr>
          <p:cNvPr id="7" name="Group 7"/>
          <p:cNvGrpSpPr/>
          <p:nvPr/>
        </p:nvGrpSpPr>
        <p:grpSpPr>
          <a:xfrm rot="5400000">
            <a:off x="1074716" y="4094655"/>
            <a:ext cx="500647" cy="438066"/>
            <a:chOff x="0" y="0"/>
            <a:chExt cx="812800" cy="711200"/>
          </a:xfrm>
        </p:grpSpPr>
        <p:sp>
          <p:nvSpPr>
            <p:cNvPr id="8" name="Freeform 8"/>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101852">
                <a:alpha val="89804"/>
              </a:srgbClr>
            </a:solidFill>
          </p:spPr>
          <p:txBody>
            <a:bodyPr/>
            <a:lstStyle/>
            <a:p>
              <a:endParaRPr lang="en-US" dirty="0">
                <a:latin typeface="Verdana" panose="020B0604030504040204" pitchFamily="34" charset="0"/>
              </a:endParaRPr>
            </a:p>
          </p:txBody>
        </p:sp>
        <p:sp>
          <p:nvSpPr>
            <p:cNvPr id="9" name="TextBox 9"/>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10" name="Group 10"/>
          <p:cNvGrpSpPr/>
          <p:nvPr/>
        </p:nvGrpSpPr>
        <p:grpSpPr>
          <a:xfrm rot="5400000">
            <a:off x="1074716" y="5965579"/>
            <a:ext cx="500647" cy="438066"/>
            <a:chOff x="0" y="0"/>
            <a:chExt cx="812800" cy="711200"/>
          </a:xfrm>
        </p:grpSpPr>
        <p:sp>
          <p:nvSpPr>
            <p:cNvPr id="11" name="Freeform 11"/>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BB4075">
                <a:alpha val="89804"/>
              </a:srgbClr>
            </a:solidFill>
          </p:spPr>
          <p:txBody>
            <a:bodyPr/>
            <a:lstStyle/>
            <a:p>
              <a:endParaRPr lang="en-US" dirty="0">
                <a:latin typeface="Verdana" panose="020B0604030504040204" pitchFamily="34" charset="0"/>
              </a:endParaRPr>
            </a:p>
          </p:txBody>
        </p:sp>
        <p:sp>
          <p:nvSpPr>
            <p:cNvPr id="12" name="TextBox 12"/>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13" name="Group 13"/>
          <p:cNvGrpSpPr/>
          <p:nvPr/>
        </p:nvGrpSpPr>
        <p:grpSpPr>
          <a:xfrm rot="5400000">
            <a:off x="1074716" y="5003922"/>
            <a:ext cx="500647" cy="438066"/>
            <a:chOff x="0" y="0"/>
            <a:chExt cx="812800" cy="711200"/>
          </a:xfrm>
        </p:grpSpPr>
        <p:sp>
          <p:nvSpPr>
            <p:cNvPr id="14" name="Freeform 14"/>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518BC9">
                <a:alpha val="89804"/>
              </a:srgbClr>
            </a:solidFill>
          </p:spPr>
          <p:txBody>
            <a:bodyPr/>
            <a:lstStyle/>
            <a:p>
              <a:endParaRPr lang="en-US" dirty="0">
                <a:latin typeface="Verdana" panose="020B0604030504040204" pitchFamily="34" charset="0"/>
              </a:endParaRPr>
            </a:p>
          </p:txBody>
        </p:sp>
        <p:sp>
          <p:nvSpPr>
            <p:cNvPr id="15" name="TextBox 15"/>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16" name="Group 16"/>
          <p:cNvGrpSpPr/>
          <p:nvPr/>
        </p:nvGrpSpPr>
        <p:grpSpPr>
          <a:xfrm>
            <a:off x="1937677" y="4823543"/>
            <a:ext cx="9224481" cy="1894908"/>
            <a:chOff x="0" y="-266700"/>
            <a:chExt cx="12299307" cy="2526544"/>
          </a:xfrm>
        </p:grpSpPr>
        <p:sp>
          <p:nvSpPr>
            <p:cNvPr id="17" name="TextBox 17"/>
            <p:cNvSpPr txBox="1"/>
            <p:nvPr/>
          </p:nvSpPr>
          <p:spPr>
            <a:xfrm>
              <a:off x="0" y="-266700"/>
              <a:ext cx="12299307" cy="815338"/>
            </a:xfrm>
            <a:prstGeom prst="rect">
              <a:avLst/>
            </a:prstGeom>
          </p:spPr>
          <p:txBody>
            <a:bodyPr lIns="0" tIns="0" rIns="0" bIns="0" rtlCol="0" anchor="t">
              <a:spAutoFit/>
            </a:bodyPr>
            <a:lstStyle/>
            <a:p>
              <a:pPr algn="l">
                <a:lnSpc>
                  <a:spcPts val="5400"/>
                </a:lnSpc>
              </a:pPr>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Allow clubs to highlight their unique identity</a:t>
              </a:r>
            </a:p>
          </p:txBody>
        </p:sp>
        <p:sp>
          <p:nvSpPr>
            <p:cNvPr id="18" name="TextBox 18"/>
            <p:cNvSpPr txBox="1"/>
            <p:nvPr/>
          </p:nvSpPr>
          <p:spPr>
            <a:xfrm>
              <a:off x="5492" y="1151848"/>
              <a:ext cx="11344688" cy="1107996"/>
            </a:xfrm>
            <a:prstGeom prst="rect">
              <a:avLst/>
            </a:prstGeom>
          </p:spPr>
          <p:txBody>
            <a:bodyPr lIns="0" tIns="0" rIns="0" bIns="0" rtlCol="0" anchor="t">
              <a:spAutoFit/>
            </a:bodyPr>
            <a:lstStyle/>
            <a:p>
              <a:pPr algn="l"/>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Ideal for flyers, banners, social graphics and local publicity</a:t>
              </a:r>
            </a:p>
          </p:txBody>
        </p:sp>
      </p:grpSp>
      <p:sp>
        <p:nvSpPr>
          <p:cNvPr id="19" name="TextBox 19"/>
          <p:cNvSpPr txBox="1"/>
          <p:nvPr/>
        </p:nvSpPr>
        <p:spPr>
          <a:xfrm>
            <a:off x="1937677" y="3848100"/>
            <a:ext cx="8032970" cy="830997"/>
          </a:xfrm>
          <a:prstGeom prst="rect">
            <a:avLst/>
          </a:prstGeom>
        </p:spPr>
        <p:txBody>
          <a:bodyPr lIns="0" tIns="0" rIns="0" bIns="0" rtlCol="0" anchor="t">
            <a:spAutoFit/>
          </a:bodyPr>
          <a:lstStyle/>
          <a:p>
            <a:pPr algn="l"/>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On-brand logo variation designed for local customization</a:t>
            </a:r>
          </a:p>
        </p:txBody>
      </p:sp>
      <p:pic>
        <p:nvPicPr>
          <p:cNvPr id="21" name="Picture 2">
            <a:extLst>
              <a:ext uri="{FF2B5EF4-FFF2-40B4-BE49-F238E27FC236}">
                <a16:creationId xmlns:a16="http://schemas.microsoft.com/office/drawing/2014/main" id="{1ABEAA81-50E0-C166-BCCC-89AAAFC653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89408" y="692139"/>
            <a:ext cx="4607111" cy="15635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38B472DC-2D9D-A848-C551-C2E3502381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029" b="18385"/>
          <a:stretch>
            <a:fillRect/>
          </a:stretch>
        </p:blipFill>
        <p:spPr bwMode="auto">
          <a:xfrm>
            <a:off x="12851308" y="3935914"/>
            <a:ext cx="3945211" cy="239028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F3554555-CBB4-20B6-73A9-66395FF814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25421" y="6125930"/>
            <a:ext cx="2685022" cy="211193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FD55DA45-BBE7-259E-CC0F-56560FC086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20182" y="6065546"/>
            <a:ext cx="1967404" cy="218908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0">
            <a:extLst>
              <a:ext uri="{FF2B5EF4-FFF2-40B4-BE49-F238E27FC236}">
                <a16:creationId xmlns:a16="http://schemas.microsoft.com/office/drawing/2014/main" id="{0DB58373-75CC-9A56-E395-2AFAE47F1D93}"/>
              </a:ext>
            </a:extLst>
          </p:cNvPr>
          <p:cNvGrpSpPr/>
          <p:nvPr/>
        </p:nvGrpSpPr>
        <p:grpSpPr>
          <a:xfrm>
            <a:off x="0" y="8498591"/>
            <a:ext cx="18288000" cy="1788409"/>
            <a:chOff x="0" y="0"/>
            <a:chExt cx="5078300" cy="598332"/>
          </a:xfrm>
        </p:grpSpPr>
        <p:sp>
          <p:nvSpPr>
            <p:cNvPr id="3" name="Freeform 11">
              <a:extLst>
                <a:ext uri="{FF2B5EF4-FFF2-40B4-BE49-F238E27FC236}">
                  <a16:creationId xmlns:a16="http://schemas.microsoft.com/office/drawing/2014/main" id="{BF0EE91D-D80D-7BB1-B662-8BF9C4C5A62D}"/>
                </a:ext>
              </a:extLst>
            </p:cNvPr>
            <p:cNvSpPr/>
            <p:nvPr/>
          </p:nvSpPr>
          <p:spPr>
            <a:xfrm>
              <a:off x="0" y="0"/>
              <a:ext cx="5078300" cy="598332"/>
            </a:xfrm>
            <a:custGeom>
              <a:avLst/>
              <a:gdLst/>
              <a:ahLst/>
              <a:cxnLst/>
              <a:rect l="l" t="t" r="r" b="b"/>
              <a:pathLst>
                <a:path w="5078300" h="598332">
                  <a:moveTo>
                    <a:pt x="0" y="0"/>
                  </a:moveTo>
                  <a:lnTo>
                    <a:pt x="5078300" y="0"/>
                  </a:lnTo>
                  <a:lnTo>
                    <a:pt x="5078300" y="598332"/>
                  </a:lnTo>
                  <a:lnTo>
                    <a:pt x="0" y="598332"/>
                  </a:lnTo>
                  <a:close/>
                </a:path>
              </a:pathLst>
            </a:custGeom>
            <a:gradFill rotWithShape="1">
              <a:gsLst>
                <a:gs pos="0">
                  <a:srgbClr val="649CDC">
                    <a:alpha val="100000"/>
                  </a:srgbClr>
                </a:gs>
                <a:gs pos="100000">
                  <a:srgbClr val="19317D">
                    <a:alpha val="100000"/>
                  </a:srgbClr>
                </a:gs>
              </a:gsLst>
              <a:lin ang="0"/>
            </a:gradFill>
          </p:spPr>
          <p:txBody>
            <a:bodyPr/>
            <a:lstStyle/>
            <a:p>
              <a:endParaRPr lang="en-US" dirty="0">
                <a:latin typeface="Verdana" panose="020B0604030504040204" pitchFamily="34" charset="0"/>
              </a:endParaRPr>
            </a:p>
          </p:txBody>
        </p:sp>
        <p:sp>
          <p:nvSpPr>
            <p:cNvPr id="20" name="TextBox 12">
              <a:extLst>
                <a:ext uri="{FF2B5EF4-FFF2-40B4-BE49-F238E27FC236}">
                  <a16:creationId xmlns:a16="http://schemas.microsoft.com/office/drawing/2014/main" id="{4E929AA5-E853-A234-C523-1BA01B6C7DC4}"/>
                </a:ext>
              </a:extLst>
            </p:cNvPr>
            <p:cNvSpPr txBox="1"/>
            <p:nvPr/>
          </p:nvSpPr>
          <p:spPr>
            <a:xfrm>
              <a:off x="0" y="-38100"/>
              <a:ext cx="5078300" cy="636432"/>
            </a:xfrm>
            <a:prstGeom prst="rect">
              <a:avLst/>
            </a:prstGeom>
          </p:spPr>
          <p:txBody>
            <a:bodyPr lIns="50800" tIns="50800" rIns="50800" bIns="50800" rtlCol="0" anchor="ctr"/>
            <a:lstStyle/>
            <a:p>
              <a:pPr algn="ctr">
                <a:lnSpc>
                  <a:spcPts val="2659"/>
                </a:lnSpc>
              </a:pPr>
              <a:endParaRPr dirty="0">
                <a:latin typeface="Verdana" panose="020B0604030504040204" pitchFamily="34" charset="0"/>
              </a:endParaRPr>
            </a:p>
          </p:txBody>
        </p:sp>
      </p:grpSp>
      <p:sp>
        <p:nvSpPr>
          <p:cNvPr id="26" name="Freeform 13">
            <a:extLst>
              <a:ext uri="{FF2B5EF4-FFF2-40B4-BE49-F238E27FC236}">
                <a16:creationId xmlns:a16="http://schemas.microsoft.com/office/drawing/2014/main" id="{98C4CB78-97C1-9AB7-2F54-7B90A11F5A9D}"/>
              </a:ext>
            </a:extLst>
          </p:cNvPr>
          <p:cNvSpPr/>
          <p:nvPr/>
        </p:nvSpPr>
        <p:spPr>
          <a:xfrm>
            <a:off x="14974648" y="9043031"/>
            <a:ext cx="2703752" cy="658390"/>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3"/>
            <a:stretch>
              <a:fillRect t="-74" b="-74"/>
            </a:stretch>
          </a:blipFill>
        </p:spPr>
        <p:txBody>
          <a:bodyPr/>
          <a:lstStyle/>
          <a:p>
            <a:endParaRPr lang="en-US" dirty="0">
              <a:latin typeface="Verdana" panose="020B0604030504040204" pitchFamily="34" charset="0"/>
            </a:endParaRPr>
          </a:p>
        </p:txBody>
      </p:sp>
      <p:pic>
        <p:nvPicPr>
          <p:cNvPr id="22" name="Picture 4">
            <a:extLst>
              <a:ext uri="{FF2B5EF4-FFF2-40B4-BE49-F238E27FC236}">
                <a16:creationId xmlns:a16="http://schemas.microsoft.com/office/drawing/2014/main" id="{A4392A8E-602A-389B-0B6B-E686B490AAD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9818" t="33110" b="12902"/>
          <a:stretch>
            <a:fillRect/>
          </a:stretch>
        </p:blipFill>
        <p:spPr bwMode="auto">
          <a:xfrm>
            <a:off x="11910787" y="2193766"/>
            <a:ext cx="5164351" cy="2159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3"/>
            <a:stretch>
              <a:fillRect t="-30739" r="-17743" b="-8808"/>
            </a:stretch>
          </a:blipFill>
        </p:spPr>
        <p:txBody>
          <a:bodyPr/>
          <a:lstStyle/>
          <a:p>
            <a:endParaRPr lang="en-US" dirty="0">
              <a:latin typeface="Verdana" panose="020B0604030504040204" pitchFamily="34" charset="0"/>
            </a:endParaRPr>
          </a:p>
        </p:txBody>
      </p:sp>
      <p:grpSp>
        <p:nvGrpSpPr>
          <p:cNvPr id="3" name="Group 3"/>
          <p:cNvGrpSpPr/>
          <p:nvPr/>
        </p:nvGrpSpPr>
        <p:grpSpPr>
          <a:xfrm>
            <a:off x="12002627" y="0"/>
            <a:ext cx="6445425" cy="10287000"/>
            <a:chOff x="0" y="0"/>
            <a:chExt cx="8593900" cy="13716000"/>
          </a:xfrm>
        </p:grpSpPr>
        <p:sp>
          <p:nvSpPr>
            <p:cNvPr id="4" name="Freeform 4"/>
            <p:cNvSpPr/>
            <p:nvPr/>
          </p:nvSpPr>
          <p:spPr>
            <a:xfrm>
              <a:off x="0" y="0"/>
              <a:ext cx="8593949" cy="13715930"/>
            </a:xfrm>
            <a:custGeom>
              <a:avLst/>
              <a:gdLst/>
              <a:ahLst/>
              <a:cxnLst/>
              <a:rect l="l" t="t" r="r" b="b"/>
              <a:pathLst>
                <a:path w="8593949" h="13715930">
                  <a:moveTo>
                    <a:pt x="0" y="0"/>
                  </a:moveTo>
                  <a:lnTo>
                    <a:pt x="8593949" y="0"/>
                  </a:lnTo>
                  <a:lnTo>
                    <a:pt x="8593949" y="13715930"/>
                  </a:lnTo>
                  <a:lnTo>
                    <a:pt x="0" y="13715930"/>
                  </a:lnTo>
                  <a:lnTo>
                    <a:pt x="0" y="0"/>
                  </a:lnTo>
                  <a:close/>
                </a:path>
              </a:pathLst>
            </a:custGeom>
            <a:blipFill>
              <a:blip r:embed="rId4"/>
              <a:stretch>
                <a:fillRect l="-3266" r="-3266"/>
              </a:stretch>
            </a:blipFill>
          </p:spPr>
          <p:txBody>
            <a:bodyPr/>
            <a:lstStyle/>
            <a:p>
              <a:endParaRPr lang="en-US" dirty="0">
                <a:latin typeface="Verdana" panose="020B0604030504040204" pitchFamily="34" charset="0"/>
              </a:endParaRPr>
            </a:p>
          </p:txBody>
        </p:sp>
      </p:grpSp>
      <p:sp>
        <p:nvSpPr>
          <p:cNvPr id="5" name="TextBox 5"/>
          <p:cNvSpPr txBox="1"/>
          <p:nvPr/>
        </p:nvSpPr>
        <p:spPr>
          <a:xfrm>
            <a:off x="1075114" y="1965794"/>
            <a:ext cx="9278622" cy="2000548"/>
          </a:xfrm>
          <a:prstGeom prst="rect">
            <a:avLst/>
          </a:prstGeom>
        </p:spPr>
        <p:txBody>
          <a:bodyPr lIns="0" tIns="0" rIns="0" bIns="0" rtlCol="0" anchor="t">
            <a:spAutoFit/>
          </a:bodyPr>
          <a:lstStyle/>
          <a:p>
            <a:pPr algn="l">
              <a:lnSpc>
                <a:spcPts val="7799"/>
              </a:lnSpc>
            </a:pPr>
            <a:r>
              <a:rPr lang="en-US" sz="6500" b="1" dirty="0">
                <a:solidFill>
                  <a:srgbClr val="FFFFFF"/>
                </a:solidFill>
                <a:latin typeface="Verdana" panose="020B0604030504040204" pitchFamily="34" charset="0"/>
                <a:ea typeface="Verdana" panose="020B0604030504040204" pitchFamily="34" charset="0"/>
                <a:cs typeface="Verdana" panose="020B0604030504040204" pitchFamily="34" charset="0"/>
                <a:sym typeface="Effra 1"/>
              </a:rPr>
              <a:t>Common Branding Pitfalls to Avoid</a:t>
            </a:r>
          </a:p>
        </p:txBody>
      </p:sp>
      <p:sp>
        <p:nvSpPr>
          <p:cNvPr id="6" name="Freeform 6"/>
          <p:cNvSpPr/>
          <p:nvPr/>
        </p:nvSpPr>
        <p:spPr>
          <a:xfrm>
            <a:off x="15011400" y="9043031"/>
            <a:ext cx="2595052" cy="696893"/>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5"/>
            <a:stretch>
              <a:fillRect t="-74" b="-74"/>
            </a:stretch>
          </a:blipFill>
        </p:spPr>
        <p:txBody>
          <a:bodyPr/>
          <a:lstStyle/>
          <a:p>
            <a:endParaRPr lang="en-US" dirty="0">
              <a:latin typeface="Verdana" panose="020B0604030504040204" pitchFamily="34" charset="0"/>
            </a:endParaRPr>
          </a:p>
        </p:txBody>
      </p:sp>
      <p:grpSp>
        <p:nvGrpSpPr>
          <p:cNvPr id="7" name="Group 7"/>
          <p:cNvGrpSpPr/>
          <p:nvPr/>
        </p:nvGrpSpPr>
        <p:grpSpPr>
          <a:xfrm rot="5400000">
            <a:off x="1074716" y="4457180"/>
            <a:ext cx="500647" cy="438066"/>
            <a:chOff x="0" y="0"/>
            <a:chExt cx="812800" cy="711200"/>
          </a:xfrm>
        </p:grpSpPr>
        <p:sp>
          <p:nvSpPr>
            <p:cNvPr id="8" name="Freeform 8"/>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EE9701">
                <a:alpha val="89804"/>
              </a:srgbClr>
            </a:solidFill>
          </p:spPr>
          <p:txBody>
            <a:bodyPr/>
            <a:lstStyle/>
            <a:p>
              <a:endParaRPr lang="en-US" dirty="0">
                <a:latin typeface="Verdana" panose="020B0604030504040204" pitchFamily="34" charset="0"/>
              </a:endParaRPr>
            </a:p>
          </p:txBody>
        </p:sp>
        <p:sp>
          <p:nvSpPr>
            <p:cNvPr id="9" name="TextBox 9"/>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10" name="Group 10"/>
          <p:cNvGrpSpPr/>
          <p:nvPr/>
        </p:nvGrpSpPr>
        <p:grpSpPr>
          <a:xfrm rot="5400000">
            <a:off x="1074716" y="6328104"/>
            <a:ext cx="500647" cy="438066"/>
            <a:chOff x="0" y="0"/>
            <a:chExt cx="812800" cy="711200"/>
          </a:xfrm>
        </p:grpSpPr>
        <p:sp>
          <p:nvSpPr>
            <p:cNvPr id="11" name="Freeform 11"/>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BB4075">
                <a:alpha val="89804"/>
              </a:srgbClr>
            </a:solidFill>
          </p:spPr>
          <p:txBody>
            <a:bodyPr/>
            <a:lstStyle/>
            <a:p>
              <a:endParaRPr lang="en-US" dirty="0">
                <a:latin typeface="Verdana" panose="020B0604030504040204" pitchFamily="34" charset="0"/>
              </a:endParaRPr>
            </a:p>
          </p:txBody>
        </p:sp>
        <p:sp>
          <p:nvSpPr>
            <p:cNvPr id="12" name="TextBox 12"/>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13" name="Group 13"/>
          <p:cNvGrpSpPr/>
          <p:nvPr/>
        </p:nvGrpSpPr>
        <p:grpSpPr>
          <a:xfrm rot="5400000">
            <a:off x="1074716" y="5366447"/>
            <a:ext cx="500647" cy="438066"/>
            <a:chOff x="0" y="0"/>
            <a:chExt cx="812800" cy="711200"/>
          </a:xfrm>
        </p:grpSpPr>
        <p:sp>
          <p:nvSpPr>
            <p:cNvPr id="14" name="Freeform 14"/>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518BC9">
                <a:alpha val="89804"/>
              </a:srgbClr>
            </a:solidFill>
          </p:spPr>
          <p:txBody>
            <a:bodyPr/>
            <a:lstStyle/>
            <a:p>
              <a:endParaRPr lang="en-US" dirty="0">
                <a:latin typeface="Verdana" panose="020B0604030504040204" pitchFamily="34" charset="0"/>
              </a:endParaRPr>
            </a:p>
          </p:txBody>
        </p:sp>
        <p:sp>
          <p:nvSpPr>
            <p:cNvPr id="15" name="TextBox 15"/>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16" name="Group 16"/>
          <p:cNvGrpSpPr/>
          <p:nvPr/>
        </p:nvGrpSpPr>
        <p:grpSpPr>
          <a:xfrm>
            <a:off x="1937677" y="5186068"/>
            <a:ext cx="9224481" cy="2245776"/>
            <a:chOff x="0" y="-266700"/>
            <a:chExt cx="12299307" cy="2994368"/>
          </a:xfrm>
        </p:grpSpPr>
        <p:sp>
          <p:nvSpPr>
            <p:cNvPr id="17" name="TextBox 17"/>
            <p:cNvSpPr txBox="1"/>
            <p:nvPr/>
          </p:nvSpPr>
          <p:spPr>
            <a:xfrm>
              <a:off x="0" y="-266700"/>
              <a:ext cx="12299307" cy="815338"/>
            </a:xfrm>
            <a:prstGeom prst="rect">
              <a:avLst/>
            </a:prstGeom>
          </p:spPr>
          <p:txBody>
            <a:bodyPr lIns="0" tIns="0" rIns="0" bIns="0" rtlCol="0" anchor="t">
              <a:spAutoFit/>
            </a:bodyPr>
            <a:lstStyle/>
            <a:p>
              <a:pPr algn="l">
                <a:lnSpc>
                  <a:spcPts val="5400"/>
                </a:lnSpc>
              </a:pPr>
              <a:r>
                <a:rPr lang="en-US" sz="2700"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MS)"/>
                </a:rPr>
                <a:t>Mixing multiple visual styles in one place</a:t>
              </a:r>
            </a:p>
          </p:txBody>
        </p:sp>
        <p:sp>
          <p:nvSpPr>
            <p:cNvPr id="18" name="TextBox 18"/>
            <p:cNvSpPr txBox="1"/>
            <p:nvPr/>
          </p:nvSpPr>
          <p:spPr>
            <a:xfrm>
              <a:off x="0" y="1016174"/>
              <a:ext cx="11344688" cy="1711494"/>
            </a:xfrm>
            <a:prstGeom prst="rect">
              <a:avLst/>
            </a:prstGeom>
          </p:spPr>
          <p:txBody>
            <a:bodyPr lIns="0" tIns="0" rIns="0" bIns="0" rtlCol="0" anchor="t">
              <a:spAutoFit/>
            </a:bodyPr>
            <a:lstStyle/>
            <a:p>
              <a:pPr algn="l">
                <a:lnSpc>
                  <a:spcPts val="5400"/>
                </a:lnSpc>
              </a:pPr>
              <a:r>
                <a:rPr lang="en-US" sz="2700"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MS)"/>
                </a:rPr>
                <a:t>Creating materials that don’t clearly connect to SIA</a:t>
              </a:r>
            </a:p>
          </p:txBody>
        </p:sp>
      </p:grpSp>
      <p:sp>
        <p:nvSpPr>
          <p:cNvPr id="19" name="TextBox 19"/>
          <p:cNvSpPr txBox="1"/>
          <p:nvPr/>
        </p:nvSpPr>
        <p:spPr>
          <a:xfrm>
            <a:off x="1937677" y="4210625"/>
            <a:ext cx="8032970" cy="591124"/>
          </a:xfrm>
          <a:prstGeom prst="rect">
            <a:avLst/>
          </a:prstGeom>
        </p:spPr>
        <p:txBody>
          <a:bodyPr lIns="0" tIns="0" rIns="0" bIns="0" rtlCol="0" anchor="t">
            <a:spAutoFit/>
          </a:bodyPr>
          <a:lstStyle/>
          <a:p>
            <a:pPr algn="l">
              <a:lnSpc>
                <a:spcPts val="5400"/>
              </a:lnSpc>
            </a:pPr>
            <a:r>
              <a:rPr lang="en-US" sz="2700"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MS)"/>
              </a:rPr>
              <a:t>Altering logos or colors</a:t>
            </a:r>
          </a:p>
        </p:txBody>
      </p:sp>
      <p:pic>
        <p:nvPicPr>
          <p:cNvPr id="20" name="Picture 19">
            <a:extLst>
              <a:ext uri="{FF2B5EF4-FFF2-40B4-BE49-F238E27FC236}">
                <a16:creationId xmlns:a16="http://schemas.microsoft.com/office/drawing/2014/main" id="{0CE6EB07-4CCD-452A-CF46-D0A0A3FA084E}"/>
              </a:ext>
            </a:extLst>
          </p:cNvPr>
          <p:cNvPicPr>
            <a:picLocks noChangeAspect="1"/>
          </p:cNvPicPr>
          <p:nvPr/>
        </p:nvPicPr>
        <p:blipFill>
          <a:blip r:embed="rId6">
            <a:extLst>
              <a:ext uri="{28A0092B-C50C-407E-A947-70E740481C1C}">
                <a14:useLocalDpi xmlns:a14="http://schemas.microsoft.com/office/drawing/2010/main" val="0"/>
              </a:ext>
            </a:extLst>
          </a:blip>
          <a:srcRect l="8814" t="8990" r="7343" b="15061"/>
          <a:stretch>
            <a:fillRect/>
          </a:stretch>
        </p:blipFill>
        <p:spPr>
          <a:xfrm>
            <a:off x="5410200" y="7782497"/>
            <a:ext cx="2310298" cy="1957427"/>
          </a:xfrm>
          <a:prstGeom prst="rect">
            <a:avLst/>
          </a:prstGeom>
        </p:spPr>
      </p:pic>
      <p:pic>
        <p:nvPicPr>
          <p:cNvPr id="21" name="Picture 20">
            <a:extLst>
              <a:ext uri="{FF2B5EF4-FFF2-40B4-BE49-F238E27FC236}">
                <a16:creationId xmlns:a16="http://schemas.microsoft.com/office/drawing/2014/main" id="{F7A740B1-C1B3-522E-F1DA-D6940D1B51E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124337" y="7518463"/>
            <a:ext cx="4400278" cy="24693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6203709" flipH="1">
            <a:off x="8477269" y="69379"/>
            <a:ext cx="13417146" cy="10148242"/>
          </a:xfrm>
          <a:custGeom>
            <a:avLst/>
            <a:gdLst/>
            <a:ahLst/>
            <a:cxnLst/>
            <a:rect l="l" t="t" r="r" b="b"/>
            <a:pathLst>
              <a:path w="13417146" h="10148242">
                <a:moveTo>
                  <a:pt x="13417146" y="0"/>
                </a:moveTo>
                <a:lnTo>
                  <a:pt x="0" y="0"/>
                </a:lnTo>
                <a:lnTo>
                  <a:pt x="0" y="10148242"/>
                </a:lnTo>
                <a:lnTo>
                  <a:pt x="13417146" y="10148242"/>
                </a:lnTo>
                <a:lnTo>
                  <a:pt x="13417146"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sp>
        <p:nvSpPr>
          <p:cNvPr id="4" name="Freeform 4"/>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4"/>
            <a:stretch>
              <a:fillRect t="-74" b="-74"/>
            </a:stretch>
          </a:blipFill>
        </p:spPr>
        <p:txBody>
          <a:bodyPr/>
          <a:lstStyle/>
          <a:p>
            <a:endParaRPr lang="en-US" dirty="0">
              <a:latin typeface="Verdana" panose="020B0604030504040204" pitchFamily="34" charset="0"/>
            </a:endParaRPr>
          </a:p>
        </p:txBody>
      </p:sp>
      <p:grpSp>
        <p:nvGrpSpPr>
          <p:cNvPr id="5" name="Group 5"/>
          <p:cNvGrpSpPr/>
          <p:nvPr/>
        </p:nvGrpSpPr>
        <p:grpSpPr>
          <a:xfrm rot="5400000">
            <a:off x="1209670" y="4272804"/>
            <a:ext cx="500647" cy="438066"/>
            <a:chOff x="0" y="0"/>
            <a:chExt cx="812800" cy="711200"/>
          </a:xfrm>
        </p:grpSpPr>
        <p:sp>
          <p:nvSpPr>
            <p:cNvPr id="6" name="Freeform 6"/>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293374">
                <a:alpha val="89804"/>
              </a:srgbClr>
            </a:solidFill>
          </p:spPr>
          <p:txBody>
            <a:bodyPr/>
            <a:lstStyle/>
            <a:p>
              <a:endParaRPr lang="en-US" dirty="0">
                <a:latin typeface="Verdana" panose="020B0604030504040204" pitchFamily="34" charset="0"/>
              </a:endParaRPr>
            </a:p>
          </p:txBody>
        </p:sp>
        <p:sp>
          <p:nvSpPr>
            <p:cNvPr id="7" name="TextBox 7"/>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8" name="Group 8"/>
          <p:cNvGrpSpPr/>
          <p:nvPr/>
        </p:nvGrpSpPr>
        <p:grpSpPr>
          <a:xfrm rot="5400000">
            <a:off x="1209670" y="6143729"/>
            <a:ext cx="500647" cy="438066"/>
            <a:chOff x="0" y="0"/>
            <a:chExt cx="812800" cy="711200"/>
          </a:xfrm>
        </p:grpSpPr>
        <p:sp>
          <p:nvSpPr>
            <p:cNvPr id="9" name="Freeform 9"/>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BB4075">
                <a:alpha val="89804"/>
              </a:srgbClr>
            </a:solidFill>
          </p:spPr>
          <p:txBody>
            <a:bodyPr/>
            <a:lstStyle/>
            <a:p>
              <a:endParaRPr lang="en-US" dirty="0">
                <a:latin typeface="Verdana" panose="020B0604030504040204" pitchFamily="34" charset="0"/>
              </a:endParaRPr>
            </a:p>
          </p:txBody>
        </p:sp>
        <p:sp>
          <p:nvSpPr>
            <p:cNvPr id="10" name="TextBox 10"/>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11" name="Group 11"/>
          <p:cNvGrpSpPr/>
          <p:nvPr/>
        </p:nvGrpSpPr>
        <p:grpSpPr>
          <a:xfrm rot="5400000">
            <a:off x="1209670" y="5182072"/>
            <a:ext cx="500647" cy="438066"/>
            <a:chOff x="0" y="0"/>
            <a:chExt cx="812800" cy="711200"/>
          </a:xfrm>
        </p:grpSpPr>
        <p:sp>
          <p:nvSpPr>
            <p:cNvPr id="12" name="Freeform 12"/>
            <p:cNvSpPr/>
            <p:nvPr/>
          </p:nvSpPr>
          <p:spPr>
            <a:xfrm>
              <a:off x="64898" y="89740"/>
              <a:ext cx="683004" cy="621460"/>
            </a:xfrm>
            <a:custGeom>
              <a:avLst/>
              <a:gdLst/>
              <a:ahLst/>
              <a:cxnLst/>
              <a:rect l="l" t="t" r="r" b="b"/>
              <a:pathLst>
                <a:path w="683004" h="621460">
                  <a:moveTo>
                    <a:pt x="418224" y="44524"/>
                  </a:moveTo>
                  <a:lnTo>
                    <a:pt x="671180" y="487196"/>
                  </a:lnTo>
                  <a:cubicBezTo>
                    <a:pt x="687051" y="514971"/>
                    <a:pt x="686937" y="549095"/>
                    <a:pt x="670881" y="576763"/>
                  </a:cubicBezTo>
                  <a:cubicBezTo>
                    <a:pt x="654824" y="604431"/>
                    <a:pt x="625253" y="621460"/>
                    <a:pt x="593264" y="621460"/>
                  </a:cubicBezTo>
                  <a:lnTo>
                    <a:pt x="89740" y="621460"/>
                  </a:lnTo>
                  <a:cubicBezTo>
                    <a:pt x="57751" y="621460"/>
                    <a:pt x="28180" y="604431"/>
                    <a:pt x="12123" y="576763"/>
                  </a:cubicBezTo>
                  <a:cubicBezTo>
                    <a:pt x="-3933" y="549095"/>
                    <a:pt x="-4047" y="514971"/>
                    <a:pt x="11824" y="487196"/>
                  </a:cubicBezTo>
                  <a:lnTo>
                    <a:pt x="264780" y="44524"/>
                  </a:lnTo>
                  <a:cubicBezTo>
                    <a:pt x="280513" y="16991"/>
                    <a:pt x="309792" y="0"/>
                    <a:pt x="341502" y="0"/>
                  </a:cubicBezTo>
                  <a:cubicBezTo>
                    <a:pt x="373212" y="0"/>
                    <a:pt x="402491" y="16991"/>
                    <a:pt x="418224" y="44524"/>
                  </a:cubicBezTo>
                  <a:close/>
                </a:path>
              </a:pathLst>
            </a:custGeom>
            <a:solidFill>
              <a:srgbClr val="518BC9">
                <a:alpha val="89804"/>
              </a:srgbClr>
            </a:solidFill>
          </p:spPr>
          <p:txBody>
            <a:bodyPr/>
            <a:lstStyle/>
            <a:p>
              <a:endParaRPr lang="en-US" dirty="0">
                <a:latin typeface="Verdana" panose="020B0604030504040204" pitchFamily="34" charset="0"/>
              </a:endParaRPr>
            </a:p>
          </p:txBody>
        </p:sp>
        <p:sp>
          <p:nvSpPr>
            <p:cNvPr id="13" name="TextBox 13"/>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sp>
        <p:nvSpPr>
          <p:cNvPr id="14" name="TextBox 14"/>
          <p:cNvSpPr txBox="1"/>
          <p:nvPr/>
        </p:nvSpPr>
        <p:spPr>
          <a:xfrm>
            <a:off x="1125746" y="1638300"/>
            <a:ext cx="8153208" cy="2000548"/>
          </a:xfrm>
          <a:prstGeom prst="rect">
            <a:avLst/>
          </a:prstGeom>
        </p:spPr>
        <p:txBody>
          <a:bodyPr lIns="0" tIns="0" rIns="0" bIns="0" rtlCol="0" anchor="t">
            <a:spAutoFit/>
          </a:bodyPr>
          <a:lstStyle/>
          <a:p>
            <a:pPr algn="l">
              <a:lnSpc>
                <a:spcPts val="7799"/>
              </a:lnSpc>
            </a:pPr>
            <a:r>
              <a:rPr lang="en-US" sz="65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1"/>
              </a:rPr>
              <a:t>Elevate Visibility &amp; Credibility</a:t>
            </a:r>
          </a:p>
        </p:txBody>
      </p:sp>
      <p:grpSp>
        <p:nvGrpSpPr>
          <p:cNvPr id="15" name="Group 15"/>
          <p:cNvGrpSpPr/>
          <p:nvPr/>
        </p:nvGrpSpPr>
        <p:grpSpPr>
          <a:xfrm>
            <a:off x="2072631" y="5202217"/>
            <a:ext cx="9224481" cy="1373136"/>
            <a:chOff x="0" y="0"/>
            <a:chExt cx="12299307" cy="1830848"/>
          </a:xfrm>
        </p:grpSpPr>
        <p:sp>
          <p:nvSpPr>
            <p:cNvPr id="16" name="TextBox 16"/>
            <p:cNvSpPr txBox="1"/>
            <p:nvPr/>
          </p:nvSpPr>
          <p:spPr>
            <a:xfrm>
              <a:off x="0" y="-266700"/>
              <a:ext cx="12299307" cy="815338"/>
            </a:xfrm>
            <a:prstGeom prst="rect">
              <a:avLst/>
            </a:prstGeom>
          </p:spPr>
          <p:txBody>
            <a:bodyPr lIns="0" tIns="0" rIns="0" bIns="0" rtlCol="0" anchor="t">
              <a:spAutoFit/>
            </a:bodyPr>
            <a:lstStyle/>
            <a:p>
              <a:pPr algn="l">
                <a:lnSpc>
                  <a:spcPts val="5400"/>
                </a:lnSpc>
              </a:pPr>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Build trust with partners and media</a:t>
              </a:r>
            </a:p>
          </p:txBody>
        </p:sp>
        <p:sp>
          <p:nvSpPr>
            <p:cNvPr id="17" name="TextBox 17"/>
            <p:cNvSpPr txBox="1"/>
            <p:nvPr/>
          </p:nvSpPr>
          <p:spPr>
            <a:xfrm>
              <a:off x="0" y="1015510"/>
              <a:ext cx="10766412" cy="815338"/>
            </a:xfrm>
            <a:prstGeom prst="rect">
              <a:avLst/>
            </a:prstGeom>
          </p:spPr>
          <p:txBody>
            <a:bodyPr lIns="0" tIns="0" rIns="0" bIns="0" rtlCol="0" anchor="t">
              <a:spAutoFit/>
            </a:bodyPr>
            <a:lstStyle/>
            <a:p>
              <a:pPr algn="l">
                <a:lnSpc>
                  <a:spcPts val="5400"/>
                </a:lnSpc>
              </a:pPr>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Strengthen your club’s reputation</a:t>
              </a:r>
            </a:p>
          </p:txBody>
        </p:sp>
      </p:grpSp>
      <p:grpSp>
        <p:nvGrpSpPr>
          <p:cNvPr id="18" name="Group 18"/>
          <p:cNvGrpSpPr/>
          <p:nvPr/>
        </p:nvGrpSpPr>
        <p:grpSpPr>
          <a:xfrm>
            <a:off x="10439988" y="1562751"/>
            <a:ext cx="6819312" cy="681931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5046" r="-25046"/>
              </a:stretch>
            </a:blipFill>
          </p:spPr>
          <p:txBody>
            <a:bodyPr/>
            <a:lstStyle/>
            <a:p>
              <a:endParaRPr lang="en-US" dirty="0">
                <a:latin typeface="Verdana" panose="020B0604030504040204" pitchFamily="34" charset="0"/>
              </a:endParaRPr>
            </a:p>
          </p:txBody>
        </p:sp>
      </p:grpSp>
      <p:sp>
        <p:nvSpPr>
          <p:cNvPr id="20" name="TextBox 20"/>
          <p:cNvSpPr txBox="1"/>
          <p:nvPr/>
        </p:nvSpPr>
        <p:spPr>
          <a:xfrm>
            <a:off x="2072631" y="4026249"/>
            <a:ext cx="6343793" cy="591124"/>
          </a:xfrm>
          <a:prstGeom prst="rect">
            <a:avLst/>
          </a:prstGeom>
        </p:spPr>
        <p:txBody>
          <a:bodyPr lIns="0" tIns="0" rIns="0" bIns="0" rtlCol="0" anchor="t">
            <a:spAutoFit/>
          </a:bodyPr>
          <a:lstStyle/>
          <a:p>
            <a:pPr algn="l">
              <a:lnSpc>
                <a:spcPts val="5400"/>
              </a:lnSpc>
            </a:pPr>
            <a:r>
              <a:rPr lang="en-US" sz="27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MS)"/>
              </a:rPr>
              <a:t>Look professional and unified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TotalTime>
  <Words>1357</Words>
  <Application>Microsoft Office PowerPoint</Application>
  <PresentationFormat>Custom</PresentationFormat>
  <Paragraphs>120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Verdana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SIA Branded PPT Template</dc:title>
  <cp:lastModifiedBy>Barbara Spyke</cp:lastModifiedBy>
  <cp:revision>9</cp:revision>
  <dcterms:created xsi:type="dcterms:W3CDTF">2006-08-16T00:00:00Z</dcterms:created>
  <dcterms:modified xsi:type="dcterms:W3CDTF">2026-04-27T21:53:03Z</dcterms:modified>
  <dc:identifier>DAHAewG5uvU</dc:identifier>
</cp:coreProperties>
</file>