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03_0.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0B_0.xml" ContentType="application/vnd.ms-powerpoint.comments+xml"/>
  <Override PartName="/ppt/notesSlides/notesSlide8.xml" ContentType="application/vnd.openxmlformats-officedocument.presentationml.notesSlide+xml"/>
  <Override PartName="/ppt/comments/modernComment_108_0.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sldIdLst>
    <p:sldId id="257" r:id="rId2"/>
    <p:sldId id="258" r:id="rId3"/>
    <p:sldId id="259" r:id="rId4"/>
    <p:sldId id="260" r:id="rId5"/>
    <p:sldId id="261" r:id="rId6"/>
    <p:sldId id="262" r:id="rId7"/>
    <p:sldId id="267" r:id="rId8"/>
    <p:sldId id="264" r:id="rId9"/>
    <p:sldId id="273" r:id="rId10"/>
    <p:sldId id="265" r:id="rId11"/>
  </p:sldIdLst>
  <p:sldSz cx="18288000" cy="10287000"/>
  <p:notesSz cx="6858000" cy="9144000"/>
  <p:embeddedFontLst>
    <p:embeddedFont>
      <p:font typeface="Calibri (MS)" panose="020B0604020202020204" charset="0"/>
      <p:regular r:id="rId13"/>
    </p:embeddedFont>
    <p:embeddedFont>
      <p:font typeface="Calibri (MS) Bold" panose="020B0604020202020204" charset="0"/>
      <p:regular r:id="rId14"/>
    </p:embeddedFont>
    <p:embeddedFont>
      <p:font typeface="Effra" panose="020B0604020202020204"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C296F5D-1EA8-59BF-C075-70AF8AE1D0D6}" name="Erica Cheslock" initials="EC" userId="S::erica@soroptimist.org::41ba2fca-9f4e-4ffe-8786-9a39c858394d" providerId="AD"/>
  <p188:author id="{8EEA8B6C-0E68-4271-0CE3-F2E79B6BF0AE}" name="Ilana Hirsch" initials="IH" userId="S::ilana@soroptimist.org::1a4b2c8a-d082-4888-88ce-9cc339e91866" providerId="AD"/>
  <p188:author id="{1EFB43EB-3505-AD72-1382-F05DF653CEEE}" name="Marie Kennedy" initials="MK" userId="82a3e165ccde7c87"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EEC0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516" y="-504"/>
      </p:cViewPr>
      <p:guideLst>
        <p:guide orient="horz" pos="2160"/>
        <p:guide pos="2880"/>
      </p:guideLst>
    </p:cSldViewPr>
  </p:slideViewPr>
  <p:notesTextViewPr>
    <p:cViewPr>
      <p:scale>
        <a:sx n="1" d="1"/>
        <a:sy n="1" d="1"/>
      </p:scale>
      <p:origin x="0" y="0"/>
    </p:cViewPr>
  </p:notesTextViewPr>
  <p:notesViewPr>
    <p:cSldViewPr snapToGrid="0">
      <p:cViewPr varScale="1">
        <p:scale>
          <a:sx n="63" d="100"/>
          <a:sy n="63" d="100"/>
        </p:scale>
        <p:origin x="2700"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theme" Target="theme/theme1.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 Kennedy" userId="82a3e165ccde7c87" providerId="LiveId" clId="{292AFCD0-624E-49CA-B504-3890D33A37A0}"/>
    <pc:docChg chg="custSel modSld">
      <pc:chgData name="Marie Kennedy" userId="82a3e165ccde7c87" providerId="LiveId" clId="{292AFCD0-624E-49CA-B504-3890D33A37A0}" dt="2026-04-25T18:49:14.066" v="37" actId="6549"/>
      <pc:docMkLst>
        <pc:docMk/>
      </pc:docMkLst>
      <pc:sldChg chg="modSp mod modNotes modNotesTx">
        <pc:chgData name="Marie Kennedy" userId="82a3e165ccde7c87" providerId="LiveId" clId="{292AFCD0-624E-49CA-B504-3890D33A37A0}" dt="2026-04-25T18:49:14.066" v="37" actId="6549"/>
        <pc:sldMkLst>
          <pc:docMk/>
          <pc:sldMk cId="0" sldId="257"/>
        </pc:sldMkLst>
        <pc:spChg chg="mod">
          <ac:chgData name="Marie Kennedy" userId="82a3e165ccde7c87" providerId="LiveId" clId="{292AFCD0-624E-49CA-B504-3890D33A37A0}" dt="2026-04-25T16:33:25.570" v="8" actId="1076"/>
          <ac:spMkLst>
            <pc:docMk/>
            <pc:sldMk cId="0" sldId="257"/>
            <ac:spMk id="3" creationId="{00000000-0000-0000-0000-000000000000}"/>
          </ac:spMkLst>
        </pc:spChg>
        <pc:spChg chg="mod">
          <ac:chgData name="Marie Kennedy" userId="82a3e165ccde7c87" providerId="LiveId" clId="{292AFCD0-624E-49CA-B504-3890D33A37A0}" dt="2026-04-25T16:33:20.370" v="7" actId="20577"/>
          <ac:spMkLst>
            <pc:docMk/>
            <pc:sldMk cId="0" sldId="257"/>
            <ac:spMk id="7" creationId="{00000000-0000-0000-0000-000000000000}"/>
          </ac:spMkLst>
        </pc:spChg>
        <pc:spChg chg="mod">
          <ac:chgData name="Marie Kennedy" userId="82a3e165ccde7c87" providerId="LiveId" clId="{292AFCD0-624E-49CA-B504-3890D33A37A0}" dt="2026-04-25T16:33:53.269" v="22" actId="20577"/>
          <ac:spMkLst>
            <pc:docMk/>
            <pc:sldMk cId="0" sldId="257"/>
            <ac:spMk id="11" creationId="{1ABB3715-CFBA-B22E-5A8B-EBCEA34C0368}"/>
          </ac:spMkLst>
        </pc:spChg>
      </pc:sldChg>
    </pc:docChg>
  </pc:docChgLst>
</pc:chgInfo>
</file>

<file path=ppt/comments/modernComment_103_0.xml><?xml version="1.0" encoding="utf-8"?>
<p188:cmLst xmlns:a="http://schemas.openxmlformats.org/drawingml/2006/main" xmlns:r="http://schemas.openxmlformats.org/officeDocument/2006/relationships" xmlns:p188="http://schemas.microsoft.com/office/powerpoint/2018/8/main">
  <p188:cm id="{F9ACF74F-037D-41D9-8201-52ACDAF0EDEB}" authorId="{FC296F5D-1EA8-59BF-C075-70AF8AE1D0D6}" status="resolved" created="2026-01-06T21:36:16.341" complete="100000">
    <ac:deMkLst xmlns:ac="http://schemas.microsoft.com/office/drawing/2013/main/command">
      <pc:docMk xmlns:pc="http://schemas.microsoft.com/office/powerpoint/2013/main/command"/>
      <pc:sldMk xmlns:pc="http://schemas.microsoft.com/office/powerpoint/2013/main/command" cId="0" sldId="259"/>
      <ac:spMk id="8" creationId="{00000000-0000-0000-0000-000000000000}"/>
    </ac:deMkLst>
    <p188:txBody>
      <a:bodyPr/>
      <a:lstStyle/>
      <a:p>
        <a:r>
          <a:rPr lang="en-US"/>
          <a:t>I'm thinking about how we can make these topics more relatable for clubs, i.e. since they don't necessarily do fundraising campaigns or engagement tracking (like we do at SIA) how can we speak to technology needs that we think clubs need. Instead of campaign optimization, perhaps using AI to help them write corporate sponsor letters etc?</a:t>
        </a:r>
      </a:p>
    </p188:txBody>
    <p188:extLst>
      <p:ext xmlns:p="http://schemas.openxmlformats.org/presentationml/2006/main" uri="{57CB4572-C831-44C2-8A1C-0ADB6CCDFE69}">
        <p223:reactions xmlns:p223="http://schemas.microsoft.com/office/powerpoint/2022/03/main">
          <p223:rxn type="👍">
            <p223:instance time="2026-01-12T16:35:44.622" authorId="{8EEA8B6C-0E68-4271-0CE3-F2E79B6BF0AE}"/>
          </p223:rxn>
        </p223:reactions>
      </p:ext>
    </p188:extLst>
  </p188:cm>
</p188:cmLst>
</file>

<file path=ppt/comments/modernComment_108_0.xml><?xml version="1.0" encoding="utf-8"?>
<p188:cmLst xmlns:a="http://schemas.openxmlformats.org/drawingml/2006/main" xmlns:r="http://schemas.openxmlformats.org/officeDocument/2006/relationships" xmlns:p188="http://schemas.microsoft.com/office/powerpoint/2018/8/main">
  <p188:cm id="{552C66C4-48A9-48E5-9AED-9C4458CA8888}" authorId="{FC296F5D-1EA8-59BF-C075-70AF8AE1D0D6}" status="resolved" created="2026-01-06T21:37:34.530" complete="100000">
    <pc:sldMkLst xmlns:pc="http://schemas.microsoft.com/office/powerpoint/2013/main/command">
      <pc:docMk/>
      <pc:sldMk cId="0" sldId="264"/>
    </pc:sldMkLst>
    <p188:txBody>
      <a:bodyPr/>
      <a:lstStyle/>
      <a:p>
        <a:r>
          <a:rPr lang="en-US"/>
          <a:t>Can we reduce the words on this slide?</a:t>
        </a:r>
      </a:p>
    </p188:txBody>
  </p188:cm>
</p188:cmLst>
</file>

<file path=ppt/comments/modernComment_10B_0.xml><?xml version="1.0" encoding="utf-8"?>
<p188:cmLst xmlns:a="http://schemas.openxmlformats.org/drawingml/2006/main" xmlns:r="http://schemas.openxmlformats.org/officeDocument/2006/relationships" xmlns:p188="http://schemas.microsoft.com/office/powerpoint/2018/8/main">
  <p188:cm id="{7A87BE8F-5013-45C1-8152-38476B7FC003}" authorId="{FC296F5D-1EA8-59BF-C075-70AF8AE1D0D6}" status="resolved" created="2026-01-06T21:38:24.203" complete="100000">
    <pc:sldMkLst xmlns:pc="http://schemas.microsoft.com/office/powerpoint/2013/main/command">
      <pc:docMk/>
      <pc:sldMk cId="0" sldId="267"/>
    </pc:sldMkLst>
    <p188:txBody>
      <a:bodyPr/>
      <a:lstStyle/>
      <a:p>
        <a:r>
          <a:rPr lang="en-US"/>
          <a:t>took the small words out as I don't think the translations will fit in the boxes</a:t>
        </a:r>
      </a:p>
    </p188:txBody>
  </p188:cm>
  <p188:cm id="{2FFAB949-0620-4031-890C-53DBECCEC7AF}" authorId="{FC296F5D-1EA8-59BF-C075-70AF8AE1D0D6}" status="resolved" created="2026-01-08T17:46:47.355" complete="100000">
    <pc:sldMkLst xmlns:pc="http://schemas.microsoft.com/office/powerpoint/2013/main/command">
      <pc:docMk/>
      <pc:sldMk cId="0" sldId="267"/>
    </pc:sldMkLst>
    <p188:txBody>
      <a:bodyPr/>
      <a:lstStyle/>
      <a:p>
        <a:r>
          <a:rPr lang="en-US"/>
          <a:t>Similar to that previous slide, how can we make this more relatable for clubs? Most of them aren't working with big donor lists or appeals. Perhaps we can use this slide to talk about communications within their communities and what they can be doing, like community bulletin boards and facebook groups?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6B997D-6075-4A4F-B36B-5B925039BA51}" type="datetimeFigureOut">
              <a:rPr lang="en-US" smtClean="0"/>
              <a:t>4/25/2026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4549FC-565B-44B7-A52A-8F954BD3755A}" type="slidenum">
              <a:rPr lang="en-US" smtClean="0"/>
              <a:t>‹#›</a:t>
            </a:fld>
            <a:endParaRPr lang="en-US"/>
          </a:p>
        </p:txBody>
      </p:sp>
    </p:spTree>
    <p:extLst>
      <p:ext uri="{BB962C8B-B14F-4D97-AF65-F5344CB8AC3E}">
        <p14:creationId xmlns:p14="http://schemas.microsoft.com/office/powerpoint/2010/main" val="1872812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Hello everyone! My name </a:t>
            </a:r>
            <a:r>
              <a:rPr lang="en-US"/>
              <a:t>is Marie Kennedy, </a:t>
            </a:r>
            <a:r>
              <a:rPr lang="en-US" dirty="0"/>
              <a:t>and I’m excited to be here today to explore a topic that is vital for our success: evolving trends in fundraising and how we can tap into new tactics. As the fundraising landscape continually shifts, embracing innovative approaches can help us connect with our supporters in meaningful ways. Together, we'll discover how to leverage these trends to enhance our efforts in empowering women and girls through our programs.</a:t>
            </a:r>
          </a:p>
        </p:txBody>
      </p:sp>
      <p:sp>
        <p:nvSpPr>
          <p:cNvPr id="4" name="Slide Number Placeholder 3"/>
          <p:cNvSpPr>
            <a:spLocks noGrp="1"/>
          </p:cNvSpPr>
          <p:nvPr>
            <p:ph type="sldNum" sz="quarter" idx="5"/>
          </p:nvPr>
        </p:nvSpPr>
        <p:spPr/>
        <p:txBody>
          <a:bodyPr/>
          <a:lstStyle/>
          <a:p>
            <a:fld id="{774549FC-565B-44B7-A52A-8F954BD3755A}" type="slidenum">
              <a:rPr lang="en-US" smtClean="0"/>
              <a:t>1</a:t>
            </a:fld>
            <a:endParaRPr lang="en-US"/>
          </a:p>
        </p:txBody>
      </p:sp>
    </p:spTree>
    <p:extLst>
      <p:ext uri="{BB962C8B-B14F-4D97-AF65-F5344CB8AC3E}">
        <p14:creationId xmlns:p14="http://schemas.microsoft.com/office/powerpoint/2010/main" val="1145133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Are you planning to attend the 49</a:t>
            </a:r>
            <a:r>
              <a:rPr lang="en-US" baseline="30000"/>
              <a:t>th</a:t>
            </a:r>
            <a:r>
              <a:rPr lang="en-US"/>
              <a:t> Biennial Convention in Incheon, South Korea, from July 22-25</a:t>
            </a:r>
            <a:r>
              <a:rPr lang="en-US" baseline="30000"/>
              <a:t>th</a:t>
            </a:r>
            <a:r>
              <a:rPr lang="en-US"/>
              <a:t>? </a:t>
            </a:r>
          </a:p>
          <a:p>
            <a:endParaRPr lang="en-US"/>
          </a:p>
          <a:p>
            <a:r>
              <a:rPr lang="en-US"/>
              <a:t>You won’t want to miss the Moonlight and Magnolia Laurel Society Event! This invitation-only event celebrates our Federation Laurel Society members and their commitment to our mission. </a:t>
            </a:r>
          </a:p>
          <a:p>
            <a:endParaRPr lang="en-US"/>
          </a:p>
          <a:p>
            <a:r>
              <a:rPr lang="en-US"/>
              <a:t>To RSVP, simply scan the QR Code displayed here. Remember, this event is exclusive to active Federation Laurel Society members who have contributed $500 or more during the current biennium. </a:t>
            </a:r>
          </a:p>
          <a:p>
            <a:endParaRPr lang="en-US"/>
          </a:p>
          <a:p>
            <a:r>
              <a:rPr lang="en-US"/>
              <a:t>For more information, feel free to reach out to our Fund Development Team at development@soroptimist.org</a:t>
            </a:r>
          </a:p>
        </p:txBody>
      </p:sp>
      <p:sp>
        <p:nvSpPr>
          <p:cNvPr id="4" name="Slide Number Placeholder 3"/>
          <p:cNvSpPr>
            <a:spLocks noGrp="1"/>
          </p:cNvSpPr>
          <p:nvPr>
            <p:ph type="sldNum" sz="quarter" idx="5"/>
          </p:nvPr>
        </p:nvSpPr>
        <p:spPr/>
        <p:txBody>
          <a:bodyPr/>
          <a:lstStyle/>
          <a:p>
            <a:fld id="{774549FC-565B-44B7-A52A-8F954BD3755A}" type="slidenum">
              <a:rPr lang="en-US" smtClean="0"/>
              <a:t>10</a:t>
            </a:fld>
            <a:endParaRPr lang="en-US"/>
          </a:p>
        </p:txBody>
      </p:sp>
    </p:spTree>
    <p:extLst>
      <p:ext uri="{BB962C8B-B14F-4D97-AF65-F5344CB8AC3E}">
        <p14:creationId xmlns:p14="http://schemas.microsoft.com/office/powerpoint/2010/main" val="2594156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Today, my goal is to equip you with innovative strategies that enhance your fundraising efforts. We’ll cover key topics such as:</a:t>
            </a:r>
          </a:p>
          <a:p>
            <a:endParaRPr lang="en-US" b="0"/>
          </a:p>
          <a:p>
            <a:pPr marL="171450" indent="-171450">
              <a:buFont typeface="Arial" panose="020B0604020202020204" pitchFamily="34" charset="0"/>
              <a:buChar char="•"/>
            </a:pPr>
            <a:r>
              <a:rPr lang="en-US" b="0"/>
              <a:t>The Role of Technology: How advancements are changing donor engagement.</a:t>
            </a:r>
          </a:p>
          <a:p>
            <a:pPr marL="171450" indent="-171450">
              <a:buFont typeface="Arial" panose="020B0604020202020204" pitchFamily="34" charset="0"/>
              <a:buChar char="•"/>
            </a:pPr>
            <a:r>
              <a:rPr lang="en-US" b="0"/>
              <a:t>Mobile Giving Apps: The convenience of donating via mobile platforms.</a:t>
            </a:r>
          </a:p>
          <a:p>
            <a:pPr marL="171450" indent="-171450">
              <a:buFont typeface="Arial" panose="020B0604020202020204" pitchFamily="34" charset="0"/>
              <a:buChar char="•"/>
            </a:pPr>
            <a:r>
              <a:rPr lang="en-US" b="0"/>
              <a:t>Social Media Fundraising: Leveraging social media to reach a wider audience.</a:t>
            </a:r>
          </a:p>
          <a:p>
            <a:pPr marL="171450" indent="-171450">
              <a:buFont typeface="Arial" panose="020B0604020202020204" pitchFamily="34" charset="0"/>
              <a:buChar char="•"/>
            </a:pPr>
            <a:r>
              <a:rPr lang="en-US" b="0"/>
              <a:t>Peer-to-Peer Fundraising: Empowering supporters to fundraise on your behalf.</a:t>
            </a:r>
          </a:p>
          <a:p>
            <a:pPr marL="171450" indent="-171450">
              <a:buFont typeface="Arial" panose="020B0604020202020204" pitchFamily="34" charset="0"/>
              <a:buChar char="•"/>
            </a:pPr>
            <a:r>
              <a:rPr lang="en-US" b="0"/>
              <a:t>Targeted Communications: Crafting personalized messages to strengthen donor relationships.</a:t>
            </a:r>
          </a:p>
          <a:p>
            <a:pPr marL="171450" indent="-171450">
              <a:buFont typeface="Arial" panose="020B0604020202020204" pitchFamily="34" charset="0"/>
              <a:buChar char="•"/>
            </a:pPr>
            <a:r>
              <a:rPr lang="en-US" b="0"/>
              <a:t>Increasing Donor Engagement and Retention: Techniques to build lasting connections with your donors.</a:t>
            </a:r>
          </a:p>
          <a:p>
            <a:pPr marL="171450" indent="-171450">
              <a:buFont typeface="Arial" panose="020B0604020202020204" pitchFamily="34" charset="0"/>
              <a:buChar char="•"/>
            </a:pPr>
            <a:r>
              <a:rPr lang="en-US"/>
              <a:t>And lastly, resources to help you tap into these new tactics.</a:t>
            </a:r>
          </a:p>
          <a:p>
            <a:endParaRPr lang="en-US"/>
          </a:p>
        </p:txBody>
      </p:sp>
      <p:sp>
        <p:nvSpPr>
          <p:cNvPr id="4" name="Slide Number Placeholder 3"/>
          <p:cNvSpPr>
            <a:spLocks noGrp="1"/>
          </p:cNvSpPr>
          <p:nvPr>
            <p:ph type="sldNum" sz="quarter" idx="5"/>
          </p:nvPr>
        </p:nvSpPr>
        <p:spPr/>
        <p:txBody>
          <a:bodyPr/>
          <a:lstStyle/>
          <a:p>
            <a:fld id="{774549FC-565B-44B7-A52A-8F954BD3755A}" type="slidenum">
              <a:rPr lang="en-US" smtClean="0"/>
              <a:t>2</a:t>
            </a:fld>
            <a:endParaRPr lang="en-US"/>
          </a:p>
        </p:txBody>
      </p:sp>
    </p:spTree>
    <p:extLst>
      <p:ext uri="{BB962C8B-B14F-4D97-AF65-F5344CB8AC3E}">
        <p14:creationId xmlns:p14="http://schemas.microsoft.com/office/powerpoint/2010/main" val="3183249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we explore how technology can help with fundraising, let's chat about how Artificial Intelligence (AI) can really make a difference for our clubs.</a:t>
            </a:r>
          </a:p>
          <a:p>
            <a:endParaRPr lang="en-US"/>
          </a:p>
          <a:p>
            <a:r>
              <a:rPr lang="en-US"/>
              <a:t>AI is a handy tool when it comes to planning events and connecting with our supporters. It helps us figure out the best dates and formats for our initiatives, making sure we get the most people involved. It can offer tips for setting realistic fundraising goals based on past fundraising events or similar local fundraisers. Plus, it’s great for drafting sponsor outreach and thank-you letters that leave a lasting impression.</a:t>
            </a:r>
          </a:p>
          <a:p>
            <a:endParaRPr lang="en-US"/>
          </a:p>
          <a:p>
            <a:r>
              <a:rPr lang="en-US"/>
              <a:t>For creating content, AI can generate impactful messaging for our emails. Whether it's donation requests or social media posts, ensuring our communications are clear and compelling. It’s all about making those connections with potential donors and new members!</a:t>
            </a:r>
          </a:p>
          <a:p>
            <a:endParaRPr lang="en-US"/>
          </a:p>
          <a:p>
            <a:endParaRPr lang="en-US"/>
          </a:p>
          <a:p>
            <a:endParaRPr lang="en-US"/>
          </a:p>
        </p:txBody>
      </p:sp>
      <p:sp>
        <p:nvSpPr>
          <p:cNvPr id="4" name="Slide Number Placeholder 3"/>
          <p:cNvSpPr>
            <a:spLocks noGrp="1"/>
          </p:cNvSpPr>
          <p:nvPr>
            <p:ph type="sldNum" sz="quarter" idx="5"/>
          </p:nvPr>
        </p:nvSpPr>
        <p:spPr/>
        <p:txBody>
          <a:bodyPr/>
          <a:lstStyle/>
          <a:p>
            <a:fld id="{774549FC-565B-44B7-A52A-8F954BD3755A}" type="slidenum">
              <a:rPr lang="en-US" smtClean="0"/>
              <a:t>3</a:t>
            </a:fld>
            <a:endParaRPr lang="en-US"/>
          </a:p>
        </p:txBody>
      </p:sp>
    </p:spTree>
    <p:extLst>
      <p:ext uri="{BB962C8B-B14F-4D97-AF65-F5344CB8AC3E}">
        <p14:creationId xmlns:p14="http://schemas.microsoft.com/office/powerpoint/2010/main" val="3356713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let’s dive into the popular mobile giving apps that can greatly benefit our fundraising efforts.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Mobile giving is all about making it easy for people to donate. With many individuals using their smartphones for everyday tasks, having a donation platform that fits into that lifestyle encourages more spontaneous contributions. Whether it’s during an event or while sitting on the couch, supporters can give at their convenience.</a:t>
            </a:r>
          </a:p>
          <a:p>
            <a:endParaRPr lang="en-US"/>
          </a:p>
          <a:p>
            <a:r>
              <a:rPr lang="en-US"/>
              <a:t>These apps can significantly boost donor engagement. When donating is quick and straightforward, supporters are more likely to participate. Apps often include social sharing options, allowing donors to spread the word about their contributions, which helps attract new supporters.</a:t>
            </a:r>
          </a:p>
          <a:p>
            <a:endParaRPr lang="en-US"/>
          </a:p>
          <a:p>
            <a:r>
              <a:rPr lang="en-US"/>
              <a:t>Apps like </a:t>
            </a:r>
            <a:r>
              <a:rPr lang="en-US" b="1" err="1"/>
              <a:t>GiveLify</a:t>
            </a:r>
            <a:r>
              <a:rPr lang="en-US"/>
              <a:t>, </a:t>
            </a:r>
            <a:r>
              <a:rPr lang="en-US" b="1"/>
              <a:t>PayPal Giving Fund</a:t>
            </a:r>
            <a:r>
              <a:rPr lang="en-US"/>
              <a:t>, </a:t>
            </a:r>
            <a:r>
              <a:rPr lang="en-US" b="1" err="1"/>
              <a:t>Donorbox</a:t>
            </a:r>
            <a:r>
              <a:rPr lang="en-US"/>
              <a:t>, and </a:t>
            </a:r>
            <a:r>
              <a:rPr lang="en-US" b="1" err="1"/>
              <a:t>OneCause</a:t>
            </a:r>
            <a:r>
              <a:rPr lang="en-US"/>
              <a:t> are a few options. They help streamline giving, increase donor engagement, and ultimately drive greater success in our fundraising efforts.</a:t>
            </a:r>
          </a:p>
        </p:txBody>
      </p:sp>
      <p:sp>
        <p:nvSpPr>
          <p:cNvPr id="4" name="Slide Number Placeholder 3"/>
          <p:cNvSpPr>
            <a:spLocks noGrp="1"/>
          </p:cNvSpPr>
          <p:nvPr>
            <p:ph type="sldNum" sz="quarter" idx="5"/>
          </p:nvPr>
        </p:nvSpPr>
        <p:spPr/>
        <p:txBody>
          <a:bodyPr/>
          <a:lstStyle/>
          <a:p>
            <a:fld id="{774549FC-565B-44B7-A52A-8F954BD3755A}" type="slidenum">
              <a:rPr lang="en-US" smtClean="0"/>
              <a:t>4</a:t>
            </a:fld>
            <a:endParaRPr lang="en-US"/>
          </a:p>
        </p:txBody>
      </p:sp>
    </p:spTree>
    <p:extLst>
      <p:ext uri="{BB962C8B-B14F-4D97-AF65-F5344CB8AC3E}">
        <p14:creationId xmlns:p14="http://schemas.microsoft.com/office/powerpoint/2010/main" val="1270218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explore how to leverage social media for our fundraising efforts. It's essential for engaging members, telling our story, and attracting sponsors.</a:t>
            </a:r>
          </a:p>
          <a:p>
            <a:endParaRPr lang="en-US"/>
          </a:p>
          <a:p>
            <a:r>
              <a:rPr lang="en-US" b="1"/>
              <a:t>Storytelling is key.</a:t>
            </a:r>
            <a:r>
              <a:rPr lang="en-US"/>
              <a:t> By sharing compelling narratives about our programs, like Live Your Dream Awards and Dream It, Be It workshops, we create emotional connections with our audience. Personal stories resonate, encouraging engagement through likes, shares, and donations, which help raise awareness and funds for our mission.</a:t>
            </a:r>
          </a:p>
          <a:p>
            <a:endParaRPr lang="en-US"/>
          </a:p>
          <a:p>
            <a:r>
              <a:rPr lang="en-US"/>
              <a:t>We should also invite followers to share their own experiences related to SIA. This builds community and makes our social media feel more connected.</a:t>
            </a:r>
          </a:p>
          <a:p>
            <a:endParaRPr lang="en-US"/>
          </a:p>
          <a:p>
            <a:r>
              <a:rPr lang="en-US"/>
              <a:t>Additionally, we can promote upcoming meetings and fundraising events using event features on platforms like Facebook and Instagram, keeping followers informed and building anticipation. </a:t>
            </a:r>
          </a:p>
          <a:p>
            <a:endParaRPr lang="en-US"/>
          </a:p>
          <a:p>
            <a:r>
              <a:rPr lang="en-US"/>
              <a:t>Finally, social media is a great way to appeal to potential sponsors, giving them visibility while supporting our mission. Remember to tag partners that support your club!</a:t>
            </a:r>
          </a:p>
          <a:p>
            <a:endParaRPr lang="en-US"/>
          </a:p>
          <a:p>
            <a:endParaRPr lang="en-US"/>
          </a:p>
        </p:txBody>
      </p:sp>
      <p:sp>
        <p:nvSpPr>
          <p:cNvPr id="4" name="Slide Number Placeholder 3"/>
          <p:cNvSpPr>
            <a:spLocks noGrp="1"/>
          </p:cNvSpPr>
          <p:nvPr>
            <p:ph type="sldNum" sz="quarter" idx="5"/>
          </p:nvPr>
        </p:nvSpPr>
        <p:spPr/>
        <p:txBody>
          <a:bodyPr/>
          <a:lstStyle/>
          <a:p>
            <a:fld id="{774549FC-565B-44B7-A52A-8F954BD3755A}" type="slidenum">
              <a:rPr lang="en-US" smtClean="0"/>
              <a:t>5</a:t>
            </a:fld>
            <a:endParaRPr lang="en-US"/>
          </a:p>
        </p:txBody>
      </p:sp>
    </p:spTree>
    <p:extLst>
      <p:ext uri="{BB962C8B-B14F-4D97-AF65-F5344CB8AC3E}">
        <p14:creationId xmlns:p14="http://schemas.microsoft.com/office/powerpoint/2010/main" val="1226173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let’s discuss peer-to-peer fundraising and its incredible benefits for your club.</a:t>
            </a:r>
          </a:p>
          <a:p>
            <a:endParaRPr lang="en-US"/>
          </a:p>
          <a:p>
            <a:r>
              <a:rPr lang="en-US"/>
              <a:t>Peer-to-peer fundraising greatly expands our reach by empowering supporters to raise funds on our behalf. This taps into their networks, connecting us with potential donors we might not otherwise reach.</a:t>
            </a:r>
          </a:p>
          <a:p>
            <a:endParaRPr lang="en-US"/>
          </a:p>
          <a:p>
            <a:r>
              <a:rPr lang="en-US"/>
              <a:t>This approach fosters community. When people fundraise for a cause they care about, they become invested and motivated to share their passion, creating a ripple effect of enthusiasm. Fundraisers often share personal stories that resonate with potential donors, inspiring them to contribute.</a:t>
            </a:r>
          </a:p>
          <a:p>
            <a:endParaRPr lang="en-US"/>
          </a:p>
          <a:p>
            <a:r>
              <a:rPr lang="en-US"/>
              <a:t>Additionally, it's cost-effective. Our supporters handle much of the promotion, allowing us to allocate more resources directly to our mission.</a:t>
            </a:r>
          </a:p>
          <a:p>
            <a:endParaRPr lang="en-US"/>
          </a:p>
          <a:p>
            <a:r>
              <a:rPr lang="en-US"/>
              <a:t>Facebook Fundraisers are a fantastic tool for this. Supporters can create personal fundraising pages tied to our mission, such as setting up a fundraiser for their birthday, encouraging friends to donate in lieu of gifts. This not only adds meaning but also helps us reach a broader audience.</a:t>
            </a:r>
          </a:p>
          <a:p>
            <a:endParaRPr lang="en-US"/>
          </a:p>
        </p:txBody>
      </p:sp>
      <p:sp>
        <p:nvSpPr>
          <p:cNvPr id="4" name="Slide Number Placeholder 3"/>
          <p:cNvSpPr>
            <a:spLocks noGrp="1"/>
          </p:cNvSpPr>
          <p:nvPr>
            <p:ph type="sldNum" sz="quarter" idx="5"/>
          </p:nvPr>
        </p:nvSpPr>
        <p:spPr/>
        <p:txBody>
          <a:bodyPr/>
          <a:lstStyle/>
          <a:p>
            <a:fld id="{774549FC-565B-44B7-A52A-8F954BD3755A}" type="slidenum">
              <a:rPr lang="en-US" smtClean="0"/>
              <a:t>6</a:t>
            </a:fld>
            <a:endParaRPr lang="en-US"/>
          </a:p>
        </p:txBody>
      </p:sp>
    </p:spTree>
    <p:extLst>
      <p:ext uri="{BB962C8B-B14F-4D97-AF65-F5344CB8AC3E}">
        <p14:creationId xmlns:p14="http://schemas.microsoft.com/office/powerpoint/2010/main" val="4289828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Let’s explore the significance of targeted communications in our fundraising efforts.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r>
              <a:rPr lang="en-US"/>
              <a:t>First, connect with your local community. Focus on outreach through community bulletin boards, Facebook groups, and local events to share your initiatives and invite support.</a:t>
            </a:r>
          </a:p>
          <a:p>
            <a:endParaRPr lang="en-US"/>
          </a:p>
          <a:p>
            <a:r>
              <a:rPr lang="en-US"/>
              <a:t>Next, prioritize personalized messaging. Craft communications that resonate whether it is a thank you note or an event announcement to help strengthen connections.</a:t>
            </a:r>
          </a:p>
          <a:p>
            <a:endParaRPr lang="en-US"/>
          </a:p>
          <a:p>
            <a:r>
              <a:rPr lang="en-US"/>
              <a:t>You can also gain insights into community interests by observing similar events, feedback and engagement, helping to refine your outreach.</a:t>
            </a:r>
          </a:p>
          <a:p>
            <a:endParaRPr lang="en-US"/>
          </a:p>
          <a:p>
            <a:r>
              <a:rPr lang="en-US"/>
              <a:t>Utilize multiple channels, including emails, social media, phone calls and text messages, while being mindful of frequency to avoid overwhelming your supporters.</a:t>
            </a:r>
          </a:p>
          <a:p>
            <a:endParaRPr lang="en-US"/>
          </a:p>
          <a:p>
            <a:r>
              <a:rPr lang="en-US"/>
              <a:t>By applying these strategies, we can enhance outreach and foster strong community support for our initiatives. </a:t>
            </a:r>
          </a:p>
          <a:p>
            <a:endParaRPr lang="en-US"/>
          </a:p>
        </p:txBody>
      </p:sp>
      <p:sp>
        <p:nvSpPr>
          <p:cNvPr id="4" name="Slide Number Placeholder 3"/>
          <p:cNvSpPr>
            <a:spLocks noGrp="1"/>
          </p:cNvSpPr>
          <p:nvPr>
            <p:ph type="sldNum" sz="quarter" idx="5"/>
          </p:nvPr>
        </p:nvSpPr>
        <p:spPr/>
        <p:txBody>
          <a:bodyPr/>
          <a:lstStyle/>
          <a:p>
            <a:fld id="{774549FC-565B-44B7-A52A-8F954BD3755A}" type="slidenum">
              <a:rPr lang="en-US" smtClean="0"/>
              <a:t>7</a:t>
            </a:fld>
            <a:endParaRPr lang="en-US"/>
          </a:p>
        </p:txBody>
      </p:sp>
    </p:spTree>
    <p:extLst>
      <p:ext uri="{BB962C8B-B14F-4D97-AF65-F5344CB8AC3E}">
        <p14:creationId xmlns:p14="http://schemas.microsoft.com/office/powerpoint/2010/main" val="3580258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How do all these strategies tie together? They work in harmony to enhance donor engagement and retention.</a:t>
            </a:r>
          </a:p>
          <a:p>
            <a:endParaRPr lang="en-US" b="0"/>
          </a:p>
          <a:p>
            <a:r>
              <a:rPr lang="en-US" b="0"/>
              <a:t>We discussed the importance of targeted communications, which involves segmenting our audience and personalizing messages to keep donations relevant. Social media fundraising connects supporters through storytelling and peer-to-peer initiatives, fostering community and expanding our reach. Peer-to-peer fundraising empowers individuals to create their own campaigns, deepening relationships.</a:t>
            </a:r>
          </a:p>
          <a:p>
            <a:endParaRPr lang="en-US" b="0"/>
          </a:p>
          <a:p>
            <a:r>
              <a:rPr lang="en-US" b="0"/>
              <a:t>Additionally, mobile giving apps make donations effortless, increasing contributions. Engagement events offer personal interaction that strengthens connections with SIA's mission, while expressing gratitude fosters loyalty among donors. </a:t>
            </a:r>
          </a:p>
          <a:p>
            <a:endParaRPr lang="en-US" b="0"/>
          </a:p>
          <a:p>
            <a:r>
              <a:rPr lang="en-US" b="0"/>
              <a:t>Finally, using AI enhances our outreach by analyzing donor behavior and personalizing communications.</a:t>
            </a:r>
          </a:p>
          <a:p>
            <a:endParaRPr lang="en-US" b="0"/>
          </a:p>
          <a:p>
            <a:r>
              <a:rPr lang="en-US" b="0"/>
              <a:t>By integrating these strategies, we can build stronger relationships, increase donor retention, and ensure sustainable growth for our mission.</a:t>
            </a:r>
          </a:p>
          <a:p>
            <a:endParaRPr lang="en-US"/>
          </a:p>
        </p:txBody>
      </p:sp>
      <p:sp>
        <p:nvSpPr>
          <p:cNvPr id="4" name="Slide Number Placeholder 3"/>
          <p:cNvSpPr>
            <a:spLocks noGrp="1"/>
          </p:cNvSpPr>
          <p:nvPr>
            <p:ph type="sldNum" sz="quarter" idx="5"/>
          </p:nvPr>
        </p:nvSpPr>
        <p:spPr/>
        <p:txBody>
          <a:bodyPr/>
          <a:lstStyle/>
          <a:p>
            <a:fld id="{774549FC-565B-44B7-A52A-8F954BD3755A}" type="slidenum">
              <a:rPr lang="en-US" smtClean="0"/>
              <a:t>8</a:t>
            </a:fld>
            <a:endParaRPr lang="en-US"/>
          </a:p>
        </p:txBody>
      </p:sp>
    </p:spTree>
    <p:extLst>
      <p:ext uri="{BB962C8B-B14F-4D97-AF65-F5344CB8AC3E}">
        <p14:creationId xmlns:p14="http://schemas.microsoft.com/office/powerpoint/2010/main" val="805710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772E6-9183-1C43-E907-39B580BCF8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98C1E7-7F38-E1AB-8800-0FF1C2CF11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03E0D8-89A4-6CE2-7B1C-8373FB65C9EA}"/>
              </a:ext>
            </a:extLst>
          </p:cNvPr>
          <p:cNvSpPr>
            <a:spLocks noGrp="1"/>
          </p:cNvSpPr>
          <p:nvPr>
            <p:ph type="body" idx="1"/>
          </p:nvPr>
        </p:nvSpPr>
        <p:spPr/>
        <p:txBody>
          <a:bodyPr/>
          <a:lstStyle/>
          <a:p>
            <a:r>
              <a:rPr lang="en-US"/>
              <a:t>There are numerous resources available to help you effectively tap into new fundraising tactics. From SIA materials to advice from your peers, you have everything you need to succeed in adapting to evolving trends in fundraising.</a:t>
            </a:r>
          </a:p>
          <a:p>
            <a:endParaRPr lang="en-US"/>
          </a:p>
          <a:p>
            <a:r>
              <a:rPr lang="en-US"/>
              <a:t>Here are a few suggested resources to spark ideas and provide tools for your efforts.</a:t>
            </a:r>
          </a:p>
          <a:p>
            <a:endParaRPr lang="en-US"/>
          </a:p>
          <a:p>
            <a:r>
              <a:rPr lang="en-US"/>
              <a:t>You can also use the QR code to schedule a 30-minute meeting with a Fund Development team member. They’re here to guide and support you every step of the way.</a:t>
            </a:r>
          </a:p>
          <a:p>
            <a:endParaRPr lang="en-US"/>
          </a:p>
          <a:p>
            <a:r>
              <a:rPr lang="en-US"/>
              <a:t>Thank you for your dedication to our mission!</a:t>
            </a:r>
          </a:p>
          <a:p>
            <a:endParaRPr lang="en-US"/>
          </a:p>
          <a:p>
            <a:r>
              <a:rPr lang="en-US"/>
              <a:t>{If time allows, ask the group: 'Would anyone like to share a success story or strategy they've used to successfully implement new fundraising tactics?'}</a:t>
            </a:r>
          </a:p>
          <a:p>
            <a:endParaRPr lang="en-US"/>
          </a:p>
          <a:p>
            <a:endParaRPr lang="en-US"/>
          </a:p>
        </p:txBody>
      </p:sp>
      <p:sp>
        <p:nvSpPr>
          <p:cNvPr id="4" name="Slide Number Placeholder 3">
            <a:extLst>
              <a:ext uri="{FF2B5EF4-FFF2-40B4-BE49-F238E27FC236}">
                <a16:creationId xmlns:a16="http://schemas.microsoft.com/office/drawing/2014/main" id="{36F097BA-4FE4-B7E6-FC58-01121C945CFE}"/>
              </a:ext>
            </a:extLst>
          </p:cNvPr>
          <p:cNvSpPr>
            <a:spLocks noGrp="1"/>
          </p:cNvSpPr>
          <p:nvPr>
            <p:ph type="sldNum" sz="quarter" idx="5"/>
          </p:nvPr>
        </p:nvSpPr>
        <p:spPr/>
        <p:txBody>
          <a:bodyPr/>
          <a:lstStyle/>
          <a:p>
            <a:fld id="{774549FC-565B-44B7-A52A-8F954BD3755A}" type="slidenum">
              <a:rPr lang="en-US" smtClean="0"/>
              <a:t>9</a:t>
            </a:fld>
            <a:endParaRPr lang="en-US"/>
          </a:p>
        </p:txBody>
      </p:sp>
    </p:spTree>
    <p:extLst>
      <p:ext uri="{BB962C8B-B14F-4D97-AF65-F5344CB8AC3E}">
        <p14:creationId xmlns:p14="http://schemas.microsoft.com/office/powerpoint/2010/main" val="401860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4/25/2026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microsoft.com/office/2018/10/relationships/comments" Target="../comments/modernComment_103_0.xml"/><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1.sv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1.sv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14.svg"/><Relationship Id="rId3" Type="http://schemas.microsoft.com/office/2018/10/relationships/comments" Target="../comments/modernComment_10B_0.xml"/><Relationship Id="rId7" Type="http://schemas.openxmlformats.org/officeDocument/2006/relationships/image" Target="../media/image13.sv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2.svg"/><Relationship Id="rId10" Type="http://schemas.openxmlformats.org/officeDocument/2006/relationships/image" Target="../media/image16.svg"/><Relationship Id="rId4" Type="http://schemas.openxmlformats.org/officeDocument/2006/relationships/image" Target="../media/image9.jpeg"/><Relationship Id="rId9" Type="http://schemas.openxmlformats.org/officeDocument/2006/relationships/image" Target="../media/image15.svg"/></Relationships>
</file>

<file path=ppt/slides/_rels/slide8.xml.rels><?xml version="1.0" encoding="UTF-8" standalone="yes"?>
<Relationships xmlns="http://schemas.openxmlformats.org/package/2006/relationships"><Relationship Id="rId3" Type="http://schemas.microsoft.com/office/2018/10/relationships/comments" Target="../comments/modernComment_108_0.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5.svg"/><Relationship Id="rId4" Type="http://schemas.openxmlformats.org/officeDocument/2006/relationships/image" Target="../media/image17.svg"/></Relationships>
</file>

<file path=ppt/slides/_rels/slide9.xml.rels><?xml version="1.0" encoding="UTF-8" standalone="yes"?>
<Relationships xmlns="http://schemas.openxmlformats.org/package/2006/relationships"><Relationship Id="rId8" Type="http://schemas.openxmlformats.org/officeDocument/2006/relationships/hyperlink" Target="https://www.funraise.org/resources/the-social-media-fundraising-guide" TargetMode="External"/><Relationship Id="rId3" Type="http://schemas.openxmlformats.org/officeDocument/2006/relationships/image" Target="../media/image1.svg"/><Relationship Id="rId7" Type="http://schemas.openxmlformats.org/officeDocument/2006/relationships/hyperlink" Target="https://www.businessinitiative.org/statistics/non-profit/fundraising-trends-2025/"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https://blog.mightycause.com/peer-to-peer-fundraising-guide-and-best-practices/" TargetMode="External"/><Relationship Id="rId5" Type="http://schemas.openxmlformats.org/officeDocument/2006/relationships/hyperlink" Target="https://www.givemomentum.com/blog/ai-fundraising" TargetMode="External"/><Relationship Id="rId10"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hyperlink" Target="https://donorbox.org/nonprofit-blog/donation-app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102074" flipH="1">
            <a:off x="-3770915" y="2690215"/>
            <a:ext cx="18545990" cy="14027512"/>
          </a:xfrm>
          <a:custGeom>
            <a:avLst/>
            <a:gdLst/>
            <a:ahLst/>
            <a:cxnLst/>
            <a:rect l="l" t="t" r="r" b="b"/>
            <a:pathLst>
              <a:path w="18545990" h="14027512">
                <a:moveTo>
                  <a:pt x="18545990" y="0"/>
                </a:moveTo>
                <a:lnTo>
                  <a:pt x="0" y="0"/>
                </a:lnTo>
                <a:lnTo>
                  <a:pt x="0" y="14027512"/>
                </a:lnTo>
                <a:lnTo>
                  <a:pt x="18545990" y="14027512"/>
                </a:lnTo>
                <a:lnTo>
                  <a:pt x="18545990" y="0"/>
                </a:lnTo>
                <a:close/>
              </a:path>
            </a:pathLst>
          </a:custGeom>
          <a:blipFill>
            <a:blip>
              <a:alphaModFix amt="3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1102074" flipH="1">
            <a:off x="-4394355" y="4537241"/>
            <a:ext cx="16114424" cy="12188364"/>
          </a:xfrm>
          <a:custGeom>
            <a:avLst/>
            <a:gdLst/>
            <a:ahLst/>
            <a:cxnLst/>
            <a:rect l="l" t="t" r="r" b="b"/>
            <a:pathLst>
              <a:path w="16114424" h="12188364">
                <a:moveTo>
                  <a:pt x="16114424" y="0"/>
                </a:moveTo>
                <a:lnTo>
                  <a:pt x="0" y="0"/>
                </a:lnTo>
                <a:lnTo>
                  <a:pt x="0" y="12188364"/>
                </a:lnTo>
                <a:lnTo>
                  <a:pt x="16114424" y="12188364"/>
                </a:lnTo>
                <a:lnTo>
                  <a:pt x="16114424" y="0"/>
                </a:lnTo>
                <a:close/>
              </a:path>
            </a:pathLst>
          </a:custGeom>
          <a:blipFill>
            <a:blip>
              <a:alphaModFix amt="3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TextBox 4"/>
          <p:cNvSpPr txBox="1"/>
          <p:nvPr/>
        </p:nvSpPr>
        <p:spPr>
          <a:xfrm>
            <a:off x="1028700" y="3051963"/>
            <a:ext cx="11391900" cy="2031325"/>
          </a:xfrm>
          <a:prstGeom prst="rect">
            <a:avLst/>
          </a:prstGeom>
        </p:spPr>
        <p:txBody>
          <a:bodyPr wrap="square" lIns="0" tIns="0" rIns="0" bIns="0" rtlCol="0" anchor="t">
            <a:spAutoFit/>
          </a:bodyPr>
          <a:lstStyle/>
          <a:p>
            <a:r>
              <a:rPr lang="en-US" sz="6600">
                <a:solidFill>
                  <a:srgbClr val="293374"/>
                </a:solidFill>
                <a:latin typeface="Effra"/>
                <a:ea typeface="Effra"/>
                <a:cs typeface="Effra"/>
                <a:sym typeface="Effra"/>
              </a:rPr>
              <a:t>Evolving Trends: How to Tap into New Fundraising Tactics</a:t>
            </a:r>
          </a:p>
        </p:txBody>
      </p:sp>
      <p:sp>
        <p:nvSpPr>
          <p:cNvPr id="5" name="Freeform 5"/>
          <p:cNvSpPr/>
          <p:nvPr/>
        </p:nvSpPr>
        <p:spPr>
          <a:xfrm rot="-10181517" flipH="1">
            <a:off x="9830672" y="-3985155"/>
            <a:ext cx="11520966" cy="8714040"/>
          </a:xfrm>
          <a:custGeom>
            <a:avLst/>
            <a:gdLst/>
            <a:ahLst/>
            <a:cxnLst/>
            <a:rect l="l" t="t" r="r" b="b"/>
            <a:pathLst>
              <a:path w="11520966" h="8714040">
                <a:moveTo>
                  <a:pt x="11520966" y="0"/>
                </a:moveTo>
                <a:lnTo>
                  <a:pt x="0" y="0"/>
                </a:lnTo>
                <a:lnTo>
                  <a:pt x="0" y="8714040"/>
                </a:lnTo>
                <a:lnTo>
                  <a:pt x="11520966" y="8714040"/>
                </a:lnTo>
                <a:lnTo>
                  <a:pt x="11520966"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13398698" y="1213427"/>
            <a:ext cx="2378128" cy="3562836"/>
          </a:xfrm>
          <a:custGeom>
            <a:avLst/>
            <a:gdLst/>
            <a:ahLst/>
            <a:cxnLst/>
            <a:rect l="l" t="t" r="r" b="b"/>
            <a:pathLst>
              <a:path w="2378128" h="3562836">
                <a:moveTo>
                  <a:pt x="0" y="0"/>
                </a:moveTo>
                <a:lnTo>
                  <a:pt x="2378127" y="0"/>
                </a:lnTo>
                <a:lnTo>
                  <a:pt x="2378127" y="3562836"/>
                </a:lnTo>
                <a:lnTo>
                  <a:pt x="0" y="3562836"/>
                </a:lnTo>
                <a:lnTo>
                  <a:pt x="0" y="0"/>
                </a:lnTo>
                <a:close/>
              </a:path>
            </a:pathLst>
          </a:custGeom>
          <a:blipFill>
            <a:blip r:embed="rId4"/>
            <a:stretch>
              <a:fillRect/>
            </a:stretch>
          </a:blipFill>
        </p:spPr>
        <p:txBody>
          <a:bodyPr/>
          <a:lstStyle/>
          <a:p>
            <a:endParaRPr lang="en-US"/>
          </a:p>
        </p:txBody>
      </p:sp>
      <p:sp>
        <p:nvSpPr>
          <p:cNvPr id="7" name="TextBox 7"/>
          <p:cNvSpPr txBox="1"/>
          <p:nvPr/>
        </p:nvSpPr>
        <p:spPr>
          <a:xfrm>
            <a:off x="1102587" y="5882551"/>
            <a:ext cx="10706455" cy="851452"/>
          </a:xfrm>
          <a:prstGeom prst="rect">
            <a:avLst/>
          </a:prstGeom>
        </p:spPr>
        <p:txBody>
          <a:bodyPr wrap="square" lIns="0" tIns="0" rIns="0" bIns="0" rtlCol="0" anchor="t">
            <a:spAutoFit/>
          </a:bodyPr>
          <a:lstStyle/>
          <a:p>
            <a:pPr algn="l">
              <a:lnSpc>
                <a:spcPts val="7250"/>
              </a:lnSpc>
            </a:pPr>
            <a:r>
              <a:rPr lang="en-US" sz="4800" dirty="0">
                <a:solidFill>
                  <a:srgbClr val="518BC9"/>
                </a:solidFill>
                <a:latin typeface="Effra"/>
                <a:ea typeface="Effra"/>
                <a:cs typeface="Effra"/>
                <a:sym typeface="Effra"/>
              </a:rPr>
              <a:t>2026 Southern Region Conference</a:t>
            </a:r>
          </a:p>
        </p:txBody>
      </p:sp>
      <p:sp>
        <p:nvSpPr>
          <p:cNvPr id="9" name="Freeform 9"/>
          <p:cNvSpPr/>
          <p:nvPr/>
        </p:nvSpPr>
        <p:spPr>
          <a:xfrm>
            <a:off x="7887390" y="9360400"/>
            <a:ext cx="176421" cy="176421"/>
          </a:xfrm>
          <a:custGeom>
            <a:avLst/>
            <a:gdLst/>
            <a:ahLst/>
            <a:cxnLst/>
            <a:rect l="l" t="t" r="r" b="b"/>
            <a:pathLst>
              <a:path w="176421" h="176421">
                <a:moveTo>
                  <a:pt x="0" y="0"/>
                </a:moveTo>
                <a:lnTo>
                  <a:pt x="176421" y="0"/>
                </a:lnTo>
                <a:lnTo>
                  <a:pt x="176421" y="176421"/>
                </a:lnTo>
                <a:lnTo>
                  <a:pt x="0" y="176421"/>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TextBox 10"/>
          <p:cNvSpPr txBox="1"/>
          <p:nvPr/>
        </p:nvSpPr>
        <p:spPr>
          <a:xfrm>
            <a:off x="806858" y="9331572"/>
            <a:ext cx="7092543" cy="372399"/>
          </a:xfrm>
          <a:prstGeom prst="rect">
            <a:avLst/>
          </a:prstGeom>
        </p:spPr>
        <p:txBody>
          <a:bodyPr lIns="0" tIns="0" rIns="0" bIns="0" rtlCol="0" anchor="t">
            <a:spAutoFit/>
          </a:bodyPr>
          <a:lstStyle/>
          <a:p>
            <a:pPr algn="l">
              <a:lnSpc>
                <a:spcPts val="2541"/>
              </a:lnSpc>
            </a:pPr>
            <a:r>
              <a:rPr lang="en-US" sz="2229" b="1" spc="109">
                <a:solidFill>
                  <a:srgbClr val="293374"/>
                </a:solidFill>
                <a:latin typeface="Calibri (MS) Bold"/>
                <a:ea typeface="Calibri (MS) Bold"/>
                <a:cs typeface="Calibri (MS) Bold"/>
                <a:sym typeface="Calibri (MS) Bold"/>
              </a:rPr>
              <a:t>SOROPTIMIST INTERNATIONAL OF THE AMERICAS, INC</a:t>
            </a:r>
          </a:p>
        </p:txBody>
      </p:sp>
      <p:sp>
        <p:nvSpPr>
          <p:cNvPr id="11" name="TextBox 7">
            <a:extLst>
              <a:ext uri="{FF2B5EF4-FFF2-40B4-BE49-F238E27FC236}">
                <a16:creationId xmlns:a16="http://schemas.microsoft.com/office/drawing/2014/main" id="{1ABB3715-CFBA-B22E-5A8B-EBCEA34C0368}"/>
              </a:ext>
            </a:extLst>
          </p:cNvPr>
          <p:cNvSpPr txBox="1"/>
          <p:nvPr/>
        </p:nvSpPr>
        <p:spPr>
          <a:xfrm>
            <a:off x="1125730" y="6835948"/>
            <a:ext cx="10706455" cy="814069"/>
          </a:xfrm>
          <a:prstGeom prst="rect">
            <a:avLst/>
          </a:prstGeom>
        </p:spPr>
        <p:txBody>
          <a:bodyPr wrap="square" lIns="0" tIns="0" rIns="0" bIns="0" rtlCol="0" anchor="t">
            <a:spAutoFit/>
          </a:bodyPr>
          <a:lstStyle/>
          <a:p>
            <a:pPr algn="l">
              <a:lnSpc>
                <a:spcPts val="7250"/>
              </a:lnSpc>
            </a:pPr>
            <a:r>
              <a:rPr lang="en-US" sz="3600" dirty="0">
                <a:solidFill>
                  <a:srgbClr val="518BC9"/>
                </a:solidFill>
                <a:latin typeface="Effra"/>
                <a:ea typeface="Effra"/>
                <a:cs typeface="Effra"/>
                <a:sym typeface="Effra"/>
              </a:rPr>
              <a:t>Marie Kennedy, REGION FUNDRAISING CHAIR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close up of pink flowers&#10;&#10;AI-generated content may be incorrect.">
            <a:extLst>
              <a:ext uri="{FF2B5EF4-FFF2-40B4-BE49-F238E27FC236}">
                <a16:creationId xmlns:a16="http://schemas.microsoft.com/office/drawing/2014/main" id="{CA953289-33C0-34AA-986F-91C421392537}"/>
              </a:ext>
            </a:extLst>
          </p:cNvPr>
          <p:cNvPicPr>
            <a:picLocks noChangeAspect="1"/>
          </p:cNvPicPr>
          <p:nvPr/>
        </p:nvPicPr>
        <p:blipFill>
          <a:blip r:embed="rId3"/>
          <a:stretch>
            <a:fillRect/>
          </a:stretch>
        </p:blipFill>
        <p:spPr>
          <a:xfrm>
            <a:off x="-239854" y="6531"/>
            <a:ext cx="18979038" cy="10651608"/>
          </a:xfrm>
          <a:prstGeom prst="rect">
            <a:avLst/>
          </a:prstGeom>
        </p:spPr>
      </p:pic>
      <p:grpSp>
        <p:nvGrpSpPr>
          <p:cNvPr id="8" name="Group 8"/>
          <p:cNvGrpSpPr/>
          <p:nvPr/>
        </p:nvGrpSpPr>
        <p:grpSpPr>
          <a:xfrm>
            <a:off x="-239854" y="5164667"/>
            <a:ext cx="11963400" cy="6155118"/>
            <a:chOff x="0" y="0"/>
            <a:chExt cx="1329258" cy="1621101"/>
          </a:xfrm>
        </p:grpSpPr>
        <p:sp>
          <p:nvSpPr>
            <p:cNvPr id="9" name="Freeform 9"/>
            <p:cNvSpPr/>
            <p:nvPr/>
          </p:nvSpPr>
          <p:spPr>
            <a:xfrm>
              <a:off x="0" y="0"/>
              <a:ext cx="1329258" cy="1621101"/>
            </a:xfrm>
            <a:custGeom>
              <a:avLst/>
              <a:gdLst/>
              <a:ahLst/>
              <a:cxnLst/>
              <a:rect l="l" t="t" r="r" b="b"/>
              <a:pathLst>
                <a:path w="1329258" h="1621101">
                  <a:moveTo>
                    <a:pt x="33747" y="0"/>
                  </a:moveTo>
                  <a:lnTo>
                    <a:pt x="1295511" y="0"/>
                  </a:lnTo>
                  <a:cubicBezTo>
                    <a:pt x="1304461" y="0"/>
                    <a:pt x="1313045" y="3555"/>
                    <a:pt x="1319373" y="9884"/>
                  </a:cubicBezTo>
                  <a:cubicBezTo>
                    <a:pt x="1325702" y="16213"/>
                    <a:pt x="1329258" y="24797"/>
                    <a:pt x="1329258" y="33747"/>
                  </a:cubicBezTo>
                  <a:lnTo>
                    <a:pt x="1329258" y="1587354"/>
                  </a:lnTo>
                  <a:cubicBezTo>
                    <a:pt x="1329258" y="1605992"/>
                    <a:pt x="1314149" y="1621101"/>
                    <a:pt x="1295511" y="1621101"/>
                  </a:cubicBezTo>
                  <a:lnTo>
                    <a:pt x="33747" y="1621101"/>
                  </a:lnTo>
                  <a:cubicBezTo>
                    <a:pt x="24797" y="1621101"/>
                    <a:pt x="16213" y="1617546"/>
                    <a:pt x="9884" y="1611217"/>
                  </a:cubicBezTo>
                  <a:cubicBezTo>
                    <a:pt x="3555" y="1604888"/>
                    <a:pt x="0" y="1596304"/>
                    <a:pt x="0" y="1587354"/>
                  </a:cubicBezTo>
                  <a:lnTo>
                    <a:pt x="0" y="33747"/>
                  </a:lnTo>
                  <a:cubicBezTo>
                    <a:pt x="0" y="15109"/>
                    <a:pt x="15109" y="0"/>
                    <a:pt x="33747" y="0"/>
                  </a:cubicBezTo>
                  <a:close/>
                </a:path>
              </a:pathLst>
            </a:custGeom>
            <a:solidFill>
              <a:srgbClr val="EEC0E9">
                <a:alpha val="46000"/>
              </a:srgbClr>
            </a:solidFill>
            <a:ln cap="rnd">
              <a:noFill/>
              <a:prstDash val="solid"/>
              <a:round/>
            </a:ln>
          </p:spPr>
          <p:txBody>
            <a:bodyPr/>
            <a:lstStyle/>
            <a:p>
              <a:endParaRPr lang="en-US"/>
            </a:p>
          </p:txBody>
        </p:sp>
        <p:sp>
          <p:nvSpPr>
            <p:cNvPr id="10" name="TextBox 10"/>
            <p:cNvSpPr txBox="1"/>
            <p:nvPr/>
          </p:nvSpPr>
          <p:spPr>
            <a:xfrm>
              <a:off x="0" y="-66675"/>
              <a:ext cx="1329258" cy="1687776"/>
            </a:xfrm>
            <a:prstGeom prst="rect">
              <a:avLst/>
            </a:prstGeom>
          </p:spPr>
          <p:txBody>
            <a:bodyPr lIns="50800" tIns="50800" rIns="50800" bIns="50800" rtlCol="0" anchor="ctr"/>
            <a:lstStyle/>
            <a:p>
              <a:pPr algn="ctr">
                <a:lnSpc>
                  <a:spcPts val="3750"/>
                </a:lnSpc>
              </a:pPr>
              <a:endParaRPr/>
            </a:p>
          </p:txBody>
        </p:sp>
      </p:grpSp>
      <p:sp>
        <p:nvSpPr>
          <p:cNvPr id="18" name="TextBox 18"/>
          <p:cNvSpPr txBox="1"/>
          <p:nvPr/>
        </p:nvSpPr>
        <p:spPr>
          <a:xfrm>
            <a:off x="9265" y="5229639"/>
            <a:ext cx="12723962" cy="5518412"/>
          </a:xfrm>
          <a:prstGeom prst="rect">
            <a:avLst/>
          </a:prstGeom>
        </p:spPr>
        <p:txBody>
          <a:bodyPr wrap="square" lIns="0" tIns="0" rIns="0" bIns="0" rtlCol="0" anchor="t">
            <a:spAutoFit/>
          </a:bodyPr>
          <a:lstStyle/>
          <a:p>
            <a:r>
              <a:rPr lang="en-US" sz="4000" b="1"/>
              <a:t>Moonlight and Magnolia: Laurel Society Event</a:t>
            </a:r>
            <a:endParaRPr lang="en-US" sz="4000" b="1">
              <a:ea typeface="Calibri"/>
              <a:cs typeface="Calibri"/>
            </a:endParaRPr>
          </a:p>
          <a:p>
            <a:r>
              <a:rPr lang="en-US" sz="4000"/>
              <a:t>Thursday, July 23, 2026 • 6:30 - 8:00 p.m. KST • INSPIRE Entertainment Resort</a:t>
            </a:r>
            <a:endParaRPr lang="en-US" sz="4000">
              <a:ea typeface="Calibri"/>
              <a:cs typeface="Calibri"/>
            </a:endParaRPr>
          </a:p>
          <a:p>
            <a:endParaRPr lang="en-US" sz="4000">
              <a:ea typeface="Calibri"/>
              <a:cs typeface="Calibri"/>
            </a:endParaRPr>
          </a:p>
          <a:p>
            <a:r>
              <a:rPr lang="en-US" sz="4000" i="1"/>
              <a:t>This invitation-only event is open to our active federation Laurel Society members who have contributed $500 or more during the current biennium (2024–2026), or who have achieved Attaché status within this period.</a:t>
            </a:r>
            <a:endParaRPr lang="en-US" sz="4000" i="1">
              <a:ea typeface="Calibri"/>
              <a:cs typeface="Calibri"/>
            </a:endParaRPr>
          </a:p>
          <a:p>
            <a:endParaRPr lang="en-US" sz="4000" i="1">
              <a:ea typeface="Calibri"/>
              <a:cs typeface="Calibri"/>
            </a:endParaRPr>
          </a:p>
        </p:txBody>
      </p:sp>
      <p:pic>
        <p:nvPicPr>
          <p:cNvPr id="21" name="Picture 20" descr="A close up of a sign&#10;&#10;AI-generated content may be incorrect.">
            <a:extLst>
              <a:ext uri="{FF2B5EF4-FFF2-40B4-BE49-F238E27FC236}">
                <a16:creationId xmlns:a16="http://schemas.microsoft.com/office/drawing/2014/main" id="{CF3B23B9-F30A-9944-09A4-43E8FF3D442F}"/>
              </a:ext>
            </a:extLst>
          </p:cNvPr>
          <p:cNvPicPr>
            <a:picLocks noChangeAspect="1"/>
          </p:cNvPicPr>
          <p:nvPr/>
        </p:nvPicPr>
        <p:blipFill>
          <a:blip r:embed="rId4"/>
          <a:stretch>
            <a:fillRect/>
          </a:stretch>
        </p:blipFill>
        <p:spPr>
          <a:xfrm>
            <a:off x="5616150" y="316335"/>
            <a:ext cx="7055700" cy="4521710"/>
          </a:xfrm>
          <a:prstGeom prst="rect">
            <a:avLst/>
          </a:prstGeom>
        </p:spPr>
      </p:pic>
      <p:pic>
        <p:nvPicPr>
          <p:cNvPr id="27" name="Picture 26" descr="A white rectangular sign with blue text&#10;&#10;AI-generated content may be incorrect.">
            <a:extLst>
              <a:ext uri="{FF2B5EF4-FFF2-40B4-BE49-F238E27FC236}">
                <a16:creationId xmlns:a16="http://schemas.microsoft.com/office/drawing/2014/main" id="{83B1D871-874F-EE4A-7BE1-6C7B4E0E3C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702681" y="8420334"/>
            <a:ext cx="5791199" cy="1887833"/>
          </a:xfrm>
          <a:prstGeom prst="rect">
            <a:avLst/>
          </a:prstGeom>
        </p:spPr>
      </p:pic>
      <p:sp>
        <p:nvSpPr>
          <p:cNvPr id="2" name="TextBox 1">
            <a:extLst>
              <a:ext uri="{FF2B5EF4-FFF2-40B4-BE49-F238E27FC236}">
                <a16:creationId xmlns:a16="http://schemas.microsoft.com/office/drawing/2014/main" id="{FBC10854-E4D8-8AA6-5D9E-0965A9FDDC83}"/>
              </a:ext>
            </a:extLst>
          </p:cNvPr>
          <p:cNvSpPr txBox="1"/>
          <p:nvPr/>
        </p:nvSpPr>
        <p:spPr>
          <a:xfrm>
            <a:off x="12616133" y="1391010"/>
            <a:ext cx="5995358" cy="34470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0" i="1" u="none" strike="noStrike" baseline="0">
                <a:solidFill>
                  <a:srgbClr val="000000"/>
                </a:solidFill>
                <a:latin typeface="Calibri"/>
                <a:ea typeface="Segoe UI"/>
                <a:cs typeface="Segoe UI"/>
              </a:rPr>
              <a:t>Have questions? Reach out to a member of the Fund Development team at Development@soroptimist.org</a:t>
            </a:r>
            <a:endParaRPr lang="en-US">
              <a:ea typeface="Calibri"/>
              <a:cs typeface="Calibri"/>
            </a:endParaRPr>
          </a:p>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1369991" y="3805710"/>
            <a:ext cx="500647" cy="438066"/>
            <a:chOff x="0" y="0"/>
            <a:chExt cx="812800" cy="711200"/>
          </a:xfrm>
        </p:grpSpPr>
        <p:sp>
          <p:nvSpPr>
            <p:cNvPr id="3" name="Freeform 3"/>
            <p:cNvSpPr/>
            <p:nvPr/>
          </p:nvSpPr>
          <p:spPr>
            <a:xfrm>
              <a:off x="60851" y="89740"/>
              <a:ext cx="691098" cy="621460"/>
            </a:xfrm>
            <a:custGeom>
              <a:avLst/>
              <a:gdLst/>
              <a:ahLst/>
              <a:cxnLst/>
              <a:rect l="l" t="t" r="r" b="b"/>
              <a:pathLst>
                <a:path w="691098" h="621460">
                  <a:moveTo>
                    <a:pt x="422271" y="44524"/>
                  </a:moveTo>
                  <a:lnTo>
                    <a:pt x="675227" y="487196"/>
                  </a:lnTo>
                  <a:cubicBezTo>
                    <a:pt x="691098" y="514971"/>
                    <a:pt x="690984" y="549095"/>
                    <a:pt x="674928" y="576763"/>
                  </a:cubicBezTo>
                  <a:cubicBezTo>
                    <a:pt x="658871" y="604431"/>
                    <a:pt x="629300" y="621460"/>
                    <a:pt x="597311" y="621460"/>
                  </a:cubicBezTo>
                  <a:lnTo>
                    <a:pt x="93787" y="621460"/>
                  </a:lnTo>
                  <a:cubicBezTo>
                    <a:pt x="61798" y="621460"/>
                    <a:pt x="32227" y="604431"/>
                    <a:pt x="16170" y="576763"/>
                  </a:cubicBezTo>
                  <a:cubicBezTo>
                    <a:pt x="114" y="549095"/>
                    <a:pt x="0" y="514971"/>
                    <a:pt x="15871" y="487196"/>
                  </a:cubicBezTo>
                  <a:lnTo>
                    <a:pt x="268827" y="44524"/>
                  </a:lnTo>
                  <a:cubicBezTo>
                    <a:pt x="284560" y="16991"/>
                    <a:pt x="313839" y="0"/>
                    <a:pt x="345549" y="0"/>
                  </a:cubicBezTo>
                  <a:cubicBezTo>
                    <a:pt x="377259" y="0"/>
                    <a:pt x="406538" y="16991"/>
                    <a:pt x="422271" y="44524"/>
                  </a:cubicBezTo>
                  <a:close/>
                </a:path>
              </a:pathLst>
            </a:custGeom>
            <a:solidFill>
              <a:srgbClr val="293374">
                <a:alpha val="89804"/>
              </a:srgbClr>
            </a:solidFill>
          </p:spPr>
          <p:txBody>
            <a:bodyPr/>
            <a:lstStyle/>
            <a:p>
              <a:endParaRPr lang="en-US"/>
            </a:p>
          </p:txBody>
        </p:sp>
        <p:sp>
          <p:nvSpPr>
            <p:cNvPr id="4" name="TextBox 4"/>
            <p:cNvSpPr txBox="1"/>
            <p:nvPr/>
          </p:nvSpPr>
          <p:spPr>
            <a:xfrm>
              <a:off x="127000" y="263525"/>
              <a:ext cx="558800" cy="396875"/>
            </a:xfrm>
            <a:prstGeom prst="rect">
              <a:avLst/>
            </a:prstGeom>
          </p:spPr>
          <p:txBody>
            <a:bodyPr lIns="50800" tIns="50800" rIns="50800" bIns="50800" rtlCol="0" anchor="ctr"/>
            <a:lstStyle/>
            <a:p>
              <a:pPr algn="ctr">
                <a:lnSpc>
                  <a:spcPts val="3750"/>
                </a:lnSpc>
              </a:pPr>
              <a:endParaRPr/>
            </a:p>
          </p:txBody>
        </p:sp>
      </p:grpSp>
      <p:grpSp>
        <p:nvGrpSpPr>
          <p:cNvPr id="5" name="Group 5"/>
          <p:cNvGrpSpPr/>
          <p:nvPr/>
        </p:nvGrpSpPr>
        <p:grpSpPr>
          <a:xfrm rot="5400000">
            <a:off x="7418187" y="3884783"/>
            <a:ext cx="425684" cy="382790"/>
            <a:chOff x="60851" y="89740"/>
            <a:chExt cx="691098" cy="621460"/>
          </a:xfrm>
        </p:grpSpPr>
        <p:sp>
          <p:nvSpPr>
            <p:cNvPr id="6" name="Freeform 6"/>
            <p:cNvSpPr/>
            <p:nvPr/>
          </p:nvSpPr>
          <p:spPr>
            <a:xfrm>
              <a:off x="60851" y="89740"/>
              <a:ext cx="691098" cy="621460"/>
            </a:xfrm>
            <a:custGeom>
              <a:avLst/>
              <a:gdLst/>
              <a:ahLst/>
              <a:cxnLst/>
              <a:rect l="l" t="t" r="r" b="b"/>
              <a:pathLst>
                <a:path w="691098" h="621460">
                  <a:moveTo>
                    <a:pt x="422271" y="44524"/>
                  </a:moveTo>
                  <a:lnTo>
                    <a:pt x="675227" y="487196"/>
                  </a:lnTo>
                  <a:cubicBezTo>
                    <a:pt x="691098" y="514971"/>
                    <a:pt x="690984" y="549095"/>
                    <a:pt x="674928" y="576763"/>
                  </a:cubicBezTo>
                  <a:cubicBezTo>
                    <a:pt x="658871" y="604431"/>
                    <a:pt x="629300" y="621460"/>
                    <a:pt x="597311" y="621460"/>
                  </a:cubicBezTo>
                  <a:lnTo>
                    <a:pt x="93787" y="621460"/>
                  </a:lnTo>
                  <a:cubicBezTo>
                    <a:pt x="61798" y="621460"/>
                    <a:pt x="32227" y="604431"/>
                    <a:pt x="16170" y="576763"/>
                  </a:cubicBezTo>
                  <a:cubicBezTo>
                    <a:pt x="114" y="549095"/>
                    <a:pt x="0" y="514971"/>
                    <a:pt x="15871" y="487196"/>
                  </a:cubicBezTo>
                  <a:lnTo>
                    <a:pt x="268827" y="44524"/>
                  </a:lnTo>
                  <a:cubicBezTo>
                    <a:pt x="284560" y="16991"/>
                    <a:pt x="313839" y="0"/>
                    <a:pt x="345549" y="0"/>
                  </a:cubicBezTo>
                  <a:cubicBezTo>
                    <a:pt x="377259" y="0"/>
                    <a:pt x="406538" y="16991"/>
                    <a:pt x="422271" y="44524"/>
                  </a:cubicBezTo>
                  <a:close/>
                </a:path>
              </a:pathLst>
            </a:custGeom>
            <a:solidFill>
              <a:srgbClr val="293374">
                <a:alpha val="89804"/>
              </a:srgbClr>
            </a:solidFill>
          </p:spPr>
          <p:txBody>
            <a:bodyPr/>
            <a:lstStyle/>
            <a:p>
              <a:endParaRPr lang="en-US" sz="3200"/>
            </a:p>
          </p:txBody>
        </p:sp>
        <p:sp>
          <p:nvSpPr>
            <p:cNvPr id="7" name="TextBox 7"/>
            <p:cNvSpPr txBox="1"/>
            <p:nvPr/>
          </p:nvSpPr>
          <p:spPr>
            <a:xfrm>
              <a:off x="127000" y="263525"/>
              <a:ext cx="558800" cy="396875"/>
            </a:xfrm>
            <a:prstGeom prst="rect">
              <a:avLst/>
            </a:prstGeom>
          </p:spPr>
          <p:txBody>
            <a:bodyPr lIns="50800" tIns="50800" rIns="50800" bIns="50800" rtlCol="0" anchor="ctr"/>
            <a:lstStyle/>
            <a:p>
              <a:pPr algn="ctr">
                <a:lnSpc>
                  <a:spcPts val="3750"/>
                </a:lnSpc>
              </a:pPr>
              <a:endParaRPr sz="3200"/>
            </a:p>
          </p:txBody>
        </p:sp>
      </p:grpSp>
      <p:grpSp>
        <p:nvGrpSpPr>
          <p:cNvPr id="8" name="Group 8"/>
          <p:cNvGrpSpPr/>
          <p:nvPr/>
        </p:nvGrpSpPr>
        <p:grpSpPr>
          <a:xfrm>
            <a:off x="13299809" y="-742156"/>
            <a:ext cx="9483991" cy="12212363"/>
            <a:chOff x="0" y="0"/>
            <a:chExt cx="1207697" cy="1555130"/>
          </a:xfrm>
        </p:grpSpPr>
        <p:sp>
          <p:nvSpPr>
            <p:cNvPr id="9" name="Freeform 9"/>
            <p:cNvSpPr/>
            <p:nvPr/>
          </p:nvSpPr>
          <p:spPr>
            <a:xfrm>
              <a:off x="0" y="0"/>
              <a:ext cx="1207697" cy="1555130"/>
            </a:xfrm>
            <a:custGeom>
              <a:avLst/>
              <a:gdLst/>
              <a:ahLst/>
              <a:cxnLst/>
              <a:rect l="l" t="t" r="r" b="b"/>
              <a:pathLst>
                <a:path w="1207697" h="1555130">
                  <a:moveTo>
                    <a:pt x="603849" y="0"/>
                  </a:moveTo>
                  <a:cubicBezTo>
                    <a:pt x="270352" y="0"/>
                    <a:pt x="0" y="348128"/>
                    <a:pt x="0" y="777565"/>
                  </a:cubicBezTo>
                  <a:cubicBezTo>
                    <a:pt x="0" y="1207002"/>
                    <a:pt x="270352" y="1555130"/>
                    <a:pt x="603849" y="1555130"/>
                  </a:cubicBezTo>
                  <a:cubicBezTo>
                    <a:pt x="937345" y="1555130"/>
                    <a:pt x="1207697" y="1207002"/>
                    <a:pt x="1207697" y="777565"/>
                  </a:cubicBezTo>
                  <a:cubicBezTo>
                    <a:pt x="1207697" y="348128"/>
                    <a:pt x="937345" y="0"/>
                    <a:pt x="603849" y="0"/>
                  </a:cubicBezTo>
                  <a:close/>
                </a:path>
              </a:pathLst>
            </a:custGeom>
            <a:gradFill rotWithShape="1">
              <a:gsLst>
                <a:gs pos="0">
                  <a:srgbClr val="649CDC">
                    <a:alpha val="100000"/>
                  </a:srgbClr>
                </a:gs>
                <a:gs pos="100000">
                  <a:srgbClr val="19317D">
                    <a:alpha val="100000"/>
                  </a:srgbClr>
                </a:gs>
              </a:gsLst>
              <a:lin ang="0"/>
            </a:gradFill>
          </p:spPr>
          <p:txBody>
            <a:bodyPr/>
            <a:lstStyle/>
            <a:p>
              <a:endParaRPr lang="en-US"/>
            </a:p>
          </p:txBody>
        </p:sp>
        <p:sp>
          <p:nvSpPr>
            <p:cNvPr id="10" name="TextBox 10"/>
            <p:cNvSpPr txBox="1"/>
            <p:nvPr/>
          </p:nvSpPr>
          <p:spPr>
            <a:xfrm>
              <a:off x="113222" y="79118"/>
              <a:ext cx="981254" cy="1330218"/>
            </a:xfrm>
            <a:prstGeom prst="rect">
              <a:avLst/>
            </a:prstGeom>
          </p:spPr>
          <p:txBody>
            <a:bodyPr lIns="50800" tIns="50800" rIns="50800" bIns="50800" rtlCol="0" anchor="ctr"/>
            <a:lstStyle/>
            <a:p>
              <a:pPr algn="ctr">
                <a:lnSpc>
                  <a:spcPts val="3750"/>
                </a:lnSpc>
              </a:pPr>
              <a:endParaRPr/>
            </a:p>
          </p:txBody>
        </p:sp>
      </p:grpSp>
      <p:sp>
        <p:nvSpPr>
          <p:cNvPr id="11" name="Freeform 11"/>
          <p:cNvSpPr/>
          <p:nvPr/>
        </p:nvSpPr>
        <p:spPr>
          <a:xfrm rot="1102074" flipH="1">
            <a:off x="-5048077" y="6018994"/>
            <a:ext cx="16114424" cy="12188364"/>
          </a:xfrm>
          <a:custGeom>
            <a:avLst/>
            <a:gdLst/>
            <a:ahLst/>
            <a:cxnLst/>
            <a:rect l="l" t="t" r="r" b="b"/>
            <a:pathLst>
              <a:path w="16114424" h="12188364">
                <a:moveTo>
                  <a:pt x="16114424" y="0"/>
                </a:moveTo>
                <a:lnTo>
                  <a:pt x="0" y="0"/>
                </a:lnTo>
                <a:lnTo>
                  <a:pt x="0" y="12188365"/>
                </a:lnTo>
                <a:lnTo>
                  <a:pt x="16114424" y="12188365"/>
                </a:lnTo>
                <a:lnTo>
                  <a:pt x="16114424" y="0"/>
                </a:lnTo>
                <a:close/>
              </a:path>
            </a:pathLst>
          </a:custGeom>
          <a:blipFill>
            <a:blip>
              <a:alphaModFix amt="3000"/>
              <a:extLst>
                <a:ext uri="{96DAC541-7B7A-43D3-8B79-37D633B846F1}">
                  <asvg:svgBlip xmlns:asvg="http://schemas.microsoft.com/office/drawing/2016/SVG/main" r:embed="rId3"/>
                </a:ext>
              </a:extLst>
            </a:blip>
            <a:stretch>
              <a:fillRect/>
            </a:stretch>
          </a:blipFill>
        </p:spPr>
        <p:txBody>
          <a:bodyPr/>
          <a:lstStyle/>
          <a:p>
            <a:endParaRPr lang="en-US" sz="3200"/>
          </a:p>
        </p:txBody>
      </p:sp>
      <p:grpSp>
        <p:nvGrpSpPr>
          <p:cNvPr id="12" name="Group 12"/>
          <p:cNvGrpSpPr/>
          <p:nvPr/>
        </p:nvGrpSpPr>
        <p:grpSpPr>
          <a:xfrm rot="5400000">
            <a:off x="1369991" y="4714977"/>
            <a:ext cx="500647" cy="438066"/>
            <a:chOff x="0" y="0"/>
            <a:chExt cx="812800" cy="711200"/>
          </a:xfrm>
        </p:grpSpPr>
        <p:sp>
          <p:nvSpPr>
            <p:cNvPr id="13" name="Freeform 13"/>
            <p:cNvSpPr/>
            <p:nvPr/>
          </p:nvSpPr>
          <p:spPr>
            <a:xfrm>
              <a:off x="60851" y="89740"/>
              <a:ext cx="691098" cy="621460"/>
            </a:xfrm>
            <a:custGeom>
              <a:avLst/>
              <a:gdLst/>
              <a:ahLst/>
              <a:cxnLst/>
              <a:rect l="l" t="t" r="r" b="b"/>
              <a:pathLst>
                <a:path w="691098" h="621460">
                  <a:moveTo>
                    <a:pt x="422271" y="44524"/>
                  </a:moveTo>
                  <a:lnTo>
                    <a:pt x="675227" y="487196"/>
                  </a:lnTo>
                  <a:cubicBezTo>
                    <a:pt x="691098" y="514971"/>
                    <a:pt x="690984" y="549095"/>
                    <a:pt x="674928" y="576763"/>
                  </a:cubicBezTo>
                  <a:cubicBezTo>
                    <a:pt x="658871" y="604431"/>
                    <a:pt x="629300" y="621460"/>
                    <a:pt x="597311" y="621460"/>
                  </a:cubicBezTo>
                  <a:lnTo>
                    <a:pt x="93787" y="621460"/>
                  </a:lnTo>
                  <a:cubicBezTo>
                    <a:pt x="61798" y="621460"/>
                    <a:pt x="32227" y="604431"/>
                    <a:pt x="16170" y="576763"/>
                  </a:cubicBezTo>
                  <a:cubicBezTo>
                    <a:pt x="114" y="549095"/>
                    <a:pt x="0" y="514971"/>
                    <a:pt x="15871" y="487196"/>
                  </a:cubicBezTo>
                  <a:lnTo>
                    <a:pt x="268827" y="44524"/>
                  </a:lnTo>
                  <a:cubicBezTo>
                    <a:pt x="284560" y="16991"/>
                    <a:pt x="313839" y="0"/>
                    <a:pt x="345549" y="0"/>
                  </a:cubicBezTo>
                  <a:cubicBezTo>
                    <a:pt x="377259" y="0"/>
                    <a:pt x="406538" y="16991"/>
                    <a:pt x="422271" y="44524"/>
                  </a:cubicBezTo>
                  <a:close/>
                </a:path>
              </a:pathLst>
            </a:custGeom>
            <a:solidFill>
              <a:srgbClr val="518BC9">
                <a:alpha val="89804"/>
              </a:srgbClr>
            </a:solidFill>
          </p:spPr>
          <p:txBody>
            <a:bodyPr/>
            <a:lstStyle/>
            <a:p>
              <a:endParaRPr lang="en-US"/>
            </a:p>
          </p:txBody>
        </p:sp>
        <p:sp>
          <p:nvSpPr>
            <p:cNvPr id="14" name="TextBox 14"/>
            <p:cNvSpPr txBox="1"/>
            <p:nvPr/>
          </p:nvSpPr>
          <p:spPr>
            <a:xfrm>
              <a:off x="127000" y="263525"/>
              <a:ext cx="558800" cy="396875"/>
            </a:xfrm>
            <a:prstGeom prst="rect">
              <a:avLst/>
            </a:prstGeom>
          </p:spPr>
          <p:txBody>
            <a:bodyPr lIns="50800" tIns="50800" rIns="50800" bIns="50800" rtlCol="0" anchor="ctr"/>
            <a:lstStyle/>
            <a:p>
              <a:pPr algn="ctr">
                <a:lnSpc>
                  <a:spcPts val="3750"/>
                </a:lnSpc>
              </a:pPr>
              <a:endParaRPr/>
            </a:p>
          </p:txBody>
        </p:sp>
      </p:grpSp>
      <p:grpSp>
        <p:nvGrpSpPr>
          <p:cNvPr id="15" name="Group 15"/>
          <p:cNvGrpSpPr/>
          <p:nvPr/>
        </p:nvGrpSpPr>
        <p:grpSpPr>
          <a:xfrm rot="5400000">
            <a:off x="7418187" y="4794051"/>
            <a:ext cx="425684" cy="382790"/>
            <a:chOff x="60851" y="89740"/>
            <a:chExt cx="691098" cy="621460"/>
          </a:xfrm>
        </p:grpSpPr>
        <p:sp>
          <p:nvSpPr>
            <p:cNvPr id="16" name="Freeform 16"/>
            <p:cNvSpPr/>
            <p:nvPr/>
          </p:nvSpPr>
          <p:spPr>
            <a:xfrm>
              <a:off x="60851" y="89740"/>
              <a:ext cx="691098" cy="621460"/>
            </a:xfrm>
            <a:custGeom>
              <a:avLst/>
              <a:gdLst/>
              <a:ahLst/>
              <a:cxnLst/>
              <a:rect l="l" t="t" r="r" b="b"/>
              <a:pathLst>
                <a:path w="691098" h="621460">
                  <a:moveTo>
                    <a:pt x="422271" y="44524"/>
                  </a:moveTo>
                  <a:lnTo>
                    <a:pt x="675227" y="487196"/>
                  </a:lnTo>
                  <a:cubicBezTo>
                    <a:pt x="691098" y="514971"/>
                    <a:pt x="690984" y="549095"/>
                    <a:pt x="674928" y="576763"/>
                  </a:cubicBezTo>
                  <a:cubicBezTo>
                    <a:pt x="658871" y="604431"/>
                    <a:pt x="629300" y="621460"/>
                    <a:pt x="597311" y="621460"/>
                  </a:cubicBezTo>
                  <a:lnTo>
                    <a:pt x="93787" y="621460"/>
                  </a:lnTo>
                  <a:cubicBezTo>
                    <a:pt x="61798" y="621460"/>
                    <a:pt x="32227" y="604431"/>
                    <a:pt x="16170" y="576763"/>
                  </a:cubicBezTo>
                  <a:cubicBezTo>
                    <a:pt x="114" y="549095"/>
                    <a:pt x="0" y="514971"/>
                    <a:pt x="15871" y="487196"/>
                  </a:cubicBezTo>
                  <a:lnTo>
                    <a:pt x="268827" y="44524"/>
                  </a:lnTo>
                  <a:cubicBezTo>
                    <a:pt x="284560" y="16991"/>
                    <a:pt x="313839" y="0"/>
                    <a:pt x="345549" y="0"/>
                  </a:cubicBezTo>
                  <a:cubicBezTo>
                    <a:pt x="377259" y="0"/>
                    <a:pt x="406538" y="16991"/>
                    <a:pt x="422271" y="44524"/>
                  </a:cubicBezTo>
                  <a:close/>
                </a:path>
              </a:pathLst>
            </a:custGeom>
            <a:solidFill>
              <a:srgbClr val="518BC9">
                <a:alpha val="89804"/>
              </a:srgbClr>
            </a:solidFill>
          </p:spPr>
          <p:txBody>
            <a:bodyPr/>
            <a:lstStyle/>
            <a:p>
              <a:endParaRPr lang="en-US" sz="3200"/>
            </a:p>
          </p:txBody>
        </p:sp>
        <p:sp>
          <p:nvSpPr>
            <p:cNvPr id="17" name="TextBox 17"/>
            <p:cNvSpPr txBox="1"/>
            <p:nvPr/>
          </p:nvSpPr>
          <p:spPr>
            <a:xfrm>
              <a:off x="127000" y="263525"/>
              <a:ext cx="558800" cy="396875"/>
            </a:xfrm>
            <a:prstGeom prst="rect">
              <a:avLst/>
            </a:prstGeom>
          </p:spPr>
          <p:txBody>
            <a:bodyPr lIns="50800" tIns="50800" rIns="50800" bIns="50800" rtlCol="0" anchor="ctr"/>
            <a:lstStyle/>
            <a:p>
              <a:pPr algn="ctr">
                <a:lnSpc>
                  <a:spcPts val="3750"/>
                </a:lnSpc>
              </a:pPr>
              <a:endParaRPr sz="3200"/>
            </a:p>
          </p:txBody>
        </p:sp>
      </p:grpSp>
      <p:grpSp>
        <p:nvGrpSpPr>
          <p:cNvPr id="18" name="Group 18"/>
          <p:cNvGrpSpPr/>
          <p:nvPr/>
        </p:nvGrpSpPr>
        <p:grpSpPr>
          <a:xfrm rot="5400000">
            <a:off x="1369991" y="5676635"/>
            <a:ext cx="500647" cy="438066"/>
            <a:chOff x="0" y="0"/>
            <a:chExt cx="812800" cy="711200"/>
          </a:xfrm>
        </p:grpSpPr>
        <p:sp>
          <p:nvSpPr>
            <p:cNvPr id="19" name="Freeform 19"/>
            <p:cNvSpPr/>
            <p:nvPr/>
          </p:nvSpPr>
          <p:spPr>
            <a:xfrm>
              <a:off x="60851" y="89740"/>
              <a:ext cx="691098" cy="621460"/>
            </a:xfrm>
            <a:custGeom>
              <a:avLst/>
              <a:gdLst/>
              <a:ahLst/>
              <a:cxnLst/>
              <a:rect l="l" t="t" r="r" b="b"/>
              <a:pathLst>
                <a:path w="691098" h="621460">
                  <a:moveTo>
                    <a:pt x="422271" y="44524"/>
                  </a:moveTo>
                  <a:lnTo>
                    <a:pt x="675227" y="487196"/>
                  </a:lnTo>
                  <a:cubicBezTo>
                    <a:pt x="691098" y="514971"/>
                    <a:pt x="690984" y="549095"/>
                    <a:pt x="674928" y="576763"/>
                  </a:cubicBezTo>
                  <a:cubicBezTo>
                    <a:pt x="658871" y="604431"/>
                    <a:pt x="629300" y="621460"/>
                    <a:pt x="597311" y="621460"/>
                  </a:cubicBezTo>
                  <a:lnTo>
                    <a:pt x="93787" y="621460"/>
                  </a:lnTo>
                  <a:cubicBezTo>
                    <a:pt x="61798" y="621460"/>
                    <a:pt x="32227" y="604431"/>
                    <a:pt x="16170" y="576763"/>
                  </a:cubicBezTo>
                  <a:cubicBezTo>
                    <a:pt x="114" y="549095"/>
                    <a:pt x="0" y="514971"/>
                    <a:pt x="15871" y="487196"/>
                  </a:cubicBezTo>
                  <a:lnTo>
                    <a:pt x="268827" y="44524"/>
                  </a:lnTo>
                  <a:cubicBezTo>
                    <a:pt x="284560" y="16991"/>
                    <a:pt x="313839" y="0"/>
                    <a:pt x="345549" y="0"/>
                  </a:cubicBezTo>
                  <a:cubicBezTo>
                    <a:pt x="377259" y="0"/>
                    <a:pt x="406538" y="16991"/>
                    <a:pt x="422271" y="44524"/>
                  </a:cubicBezTo>
                  <a:close/>
                </a:path>
              </a:pathLst>
            </a:custGeom>
            <a:solidFill>
              <a:srgbClr val="BB4075">
                <a:alpha val="89804"/>
              </a:srgbClr>
            </a:solidFill>
          </p:spPr>
          <p:txBody>
            <a:bodyPr/>
            <a:lstStyle/>
            <a:p>
              <a:endParaRPr lang="en-US"/>
            </a:p>
          </p:txBody>
        </p:sp>
        <p:sp>
          <p:nvSpPr>
            <p:cNvPr id="20" name="TextBox 20"/>
            <p:cNvSpPr txBox="1"/>
            <p:nvPr/>
          </p:nvSpPr>
          <p:spPr>
            <a:xfrm>
              <a:off x="127000" y="263525"/>
              <a:ext cx="558800" cy="396875"/>
            </a:xfrm>
            <a:prstGeom prst="rect">
              <a:avLst/>
            </a:prstGeom>
          </p:spPr>
          <p:txBody>
            <a:bodyPr lIns="50800" tIns="50800" rIns="50800" bIns="50800" rtlCol="0" anchor="ctr"/>
            <a:lstStyle/>
            <a:p>
              <a:pPr algn="ctr">
                <a:lnSpc>
                  <a:spcPts val="3750"/>
                </a:lnSpc>
              </a:pPr>
              <a:endParaRPr/>
            </a:p>
          </p:txBody>
        </p:sp>
      </p:grpSp>
      <p:grpSp>
        <p:nvGrpSpPr>
          <p:cNvPr id="21" name="Group 21"/>
          <p:cNvGrpSpPr/>
          <p:nvPr/>
        </p:nvGrpSpPr>
        <p:grpSpPr>
          <a:xfrm rot="5400000">
            <a:off x="1369991" y="6676392"/>
            <a:ext cx="500647" cy="438066"/>
            <a:chOff x="0" y="0"/>
            <a:chExt cx="812800" cy="711200"/>
          </a:xfrm>
        </p:grpSpPr>
        <p:sp>
          <p:nvSpPr>
            <p:cNvPr id="22" name="Freeform 22"/>
            <p:cNvSpPr/>
            <p:nvPr/>
          </p:nvSpPr>
          <p:spPr>
            <a:xfrm>
              <a:off x="60851" y="89740"/>
              <a:ext cx="691098" cy="621460"/>
            </a:xfrm>
            <a:custGeom>
              <a:avLst/>
              <a:gdLst/>
              <a:ahLst/>
              <a:cxnLst/>
              <a:rect l="l" t="t" r="r" b="b"/>
              <a:pathLst>
                <a:path w="691098" h="621460">
                  <a:moveTo>
                    <a:pt x="422271" y="44524"/>
                  </a:moveTo>
                  <a:lnTo>
                    <a:pt x="675227" y="487196"/>
                  </a:lnTo>
                  <a:cubicBezTo>
                    <a:pt x="691098" y="514971"/>
                    <a:pt x="690984" y="549095"/>
                    <a:pt x="674928" y="576763"/>
                  </a:cubicBezTo>
                  <a:cubicBezTo>
                    <a:pt x="658871" y="604431"/>
                    <a:pt x="629300" y="621460"/>
                    <a:pt x="597311" y="621460"/>
                  </a:cubicBezTo>
                  <a:lnTo>
                    <a:pt x="93787" y="621460"/>
                  </a:lnTo>
                  <a:cubicBezTo>
                    <a:pt x="61798" y="621460"/>
                    <a:pt x="32227" y="604431"/>
                    <a:pt x="16170" y="576763"/>
                  </a:cubicBezTo>
                  <a:cubicBezTo>
                    <a:pt x="114" y="549095"/>
                    <a:pt x="0" y="514971"/>
                    <a:pt x="15871" y="487196"/>
                  </a:cubicBezTo>
                  <a:lnTo>
                    <a:pt x="268827" y="44524"/>
                  </a:lnTo>
                  <a:cubicBezTo>
                    <a:pt x="284560" y="16991"/>
                    <a:pt x="313839" y="0"/>
                    <a:pt x="345549" y="0"/>
                  </a:cubicBezTo>
                  <a:cubicBezTo>
                    <a:pt x="377259" y="0"/>
                    <a:pt x="406538" y="16991"/>
                    <a:pt x="422271" y="44524"/>
                  </a:cubicBezTo>
                  <a:close/>
                </a:path>
              </a:pathLst>
            </a:custGeom>
            <a:solidFill>
              <a:srgbClr val="590E52">
                <a:alpha val="89804"/>
              </a:srgbClr>
            </a:solidFill>
          </p:spPr>
          <p:txBody>
            <a:bodyPr/>
            <a:lstStyle/>
            <a:p>
              <a:endParaRPr lang="en-US"/>
            </a:p>
          </p:txBody>
        </p:sp>
        <p:sp>
          <p:nvSpPr>
            <p:cNvPr id="23" name="TextBox 23"/>
            <p:cNvSpPr txBox="1"/>
            <p:nvPr/>
          </p:nvSpPr>
          <p:spPr>
            <a:xfrm>
              <a:off x="127000" y="263525"/>
              <a:ext cx="558800" cy="396875"/>
            </a:xfrm>
            <a:prstGeom prst="rect">
              <a:avLst/>
            </a:prstGeom>
          </p:spPr>
          <p:txBody>
            <a:bodyPr lIns="50800" tIns="50800" rIns="50800" bIns="50800" rtlCol="0" anchor="ctr"/>
            <a:lstStyle/>
            <a:p>
              <a:pPr algn="ctr">
                <a:lnSpc>
                  <a:spcPts val="3750"/>
                </a:lnSpc>
              </a:pPr>
              <a:endParaRPr/>
            </a:p>
          </p:txBody>
        </p:sp>
      </p:grpSp>
      <p:sp>
        <p:nvSpPr>
          <p:cNvPr id="24" name="Freeform 24"/>
          <p:cNvSpPr/>
          <p:nvPr/>
        </p:nvSpPr>
        <p:spPr>
          <a:xfrm rot="1102074" flipH="1">
            <a:off x="128315" y="4114818"/>
            <a:ext cx="18545990" cy="14027512"/>
          </a:xfrm>
          <a:custGeom>
            <a:avLst/>
            <a:gdLst/>
            <a:ahLst/>
            <a:cxnLst/>
            <a:rect l="l" t="t" r="r" b="b"/>
            <a:pathLst>
              <a:path w="18545990" h="14027512">
                <a:moveTo>
                  <a:pt x="18545990" y="0"/>
                </a:moveTo>
                <a:lnTo>
                  <a:pt x="0" y="0"/>
                </a:lnTo>
                <a:lnTo>
                  <a:pt x="0" y="14027513"/>
                </a:lnTo>
                <a:lnTo>
                  <a:pt x="18545990" y="14027513"/>
                </a:lnTo>
                <a:lnTo>
                  <a:pt x="18545990" y="0"/>
                </a:lnTo>
                <a:close/>
              </a:path>
            </a:pathLst>
          </a:custGeom>
          <a:blipFill>
            <a:blip>
              <a:alphaModFix amt="3000"/>
              <a:extLst>
                <a:ext uri="{96DAC541-7B7A-43D3-8B79-37D633B846F1}">
                  <asvg:svgBlip xmlns:asvg="http://schemas.microsoft.com/office/drawing/2016/SVG/main" r:embed="rId3"/>
                </a:ext>
              </a:extLst>
            </a:blip>
            <a:stretch>
              <a:fillRect/>
            </a:stretch>
          </a:blipFill>
        </p:spPr>
        <p:txBody>
          <a:bodyPr/>
          <a:lstStyle/>
          <a:p>
            <a:endParaRPr lang="en-US" sz="3200"/>
          </a:p>
        </p:txBody>
      </p:sp>
      <p:grpSp>
        <p:nvGrpSpPr>
          <p:cNvPr id="25" name="Group 25"/>
          <p:cNvGrpSpPr/>
          <p:nvPr/>
        </p:nvGrpSpPr>
        <p:grpSpPr>
          <a:xfrm rot="5400000">
            <a:off x="7418187" y="6755465"/>
            <a:ext cx="425684" cy="382790"/>
            <a:chOff x="60851" y="89740"/>
            <a:chExt cx="691098" cy="621460"/>
          </a:xfrm>
        </p:grpSpPr>
        <p:sp>
          <p:nvSpPr>
            <p:cNvPr id="26" name="Freeform 26"/>
            <p:cNvSpPr/>
            <p:nvPr/>
          </p:nvSpPr>
          <p:spPr>
            <a:xfrm>
              <a:off x="60851" y="89740"/>
              <a:ext cx="691098" cy="621460"/>
            </a:xfrm>
            <a:custGeom>
              <a:avLst/>
              <a:gdLst/>
              <a:ahLst/>
              <a:cxnLst/>
              <a:rect l="l" t="t" r="r" b="b"/>
              <a:pathLst>
                <a:path w="691098" h="621460">
                  <a:moveTo>
                    <a:pt x="422271" y="44524"/>
                  </a:moveTo>
                  <a:lnTo>
                    <a:pt x="675227" y="487196"/>
                  </a:lnTo>
                  <a:cubicBezTo>
                    <a:pt x="691098" y="514971"/>
                    <a:pt x="690984" y="549095"/>
                    <a:pt x="674928" y="576763"/>
                  </a:cubicBezTo>
                  <a:cubicBezTo>
                    <a:pt x="658871" y="604431"/>
                    <a:pt x="629300" y="621460"/>
                    <a:pt x="597311" y="621460"/>
                  </a:cubicBezTo>
                  <a:lnTo>
                    <a:pt x="93787" y="621460"/>
                  </a:lnTo>
                  <a:cubicBezTo>
                    <a:pt x="61798" y="621460"/>
                    <a:pt x="32227" y="604431"/>
                    <a:pt x="16170" y="576763"/>
                  </a:cubicBezTo>
                  <a:cubicBezTo>
                    <a:pt x="114" y="549095"/>
                    <a:pt x="0" y="514971"/>
                    <a:pt x="15871" y="487196"/>
                  </a:cubicBezTo>
                  <a:lnTo>
                    <a:pt x="268827" y="44524"/>
                  </a:lnTo>
                  <a:cubicBezTo>
                    <a:pt x="284560" y="16991"/>
                    <a:pt x="313839" y="0"/>
                    <a:pt x="345549" y="0"/>
                  </a:cubicBezTo>
                  <a:cubicBezTo>
                    <a:pt x="377259" y="0"/>
                    <a:pt x="406538" y="16991"/>
                    <a:pt x="422271" y="44524"/>
                  </a:cubicBezTo>
                  <a:close/>
                </a:path>
              </a:pathLst>
            </a:custGeom>
            <a:solidFill>
              <a:srgbClr val="590E52">
                <a:alpha val="89804"/>
              </a:srgbClr>
            </a:solidFill>
          </p:spPr>
          <p:txBody>
            <a:bodyPr/>
            <a:lstStyle/>
            <a:p>
              <a:endParaRPr lang="en-US" sz="3200"/>
            </a:p>
          </p:txBody>
        </p:sp>
        <p:sp>
          <p:nvSpPr>
            <p:cNvPr id="27" name="TextBox 27"/>
            <p:cNvSpPr txBox="1"/>
            <p:nvPr/>
          </p:nvSpPr>
          <p:spPr>
            <a:xfrm>
              <a:off x="127000" y="263525"/>
              <a:ext cx="558800" cy="396875"/>
            </a:xfrm>
            <a:prstGeom prst="rect">
              <a:avLst/>
            </a:prstGeom>
          </p:spPr>
          <p:txBody>
            <a:bodyPr lIns="50800" tIns="50800" rIns="50800" bIns="50800" rtlCol="0" anchor="ctr"/>
            <a:lstStyle/>
            <a:p>
              <a:pPr algn="ctr">
                <a:lnSpc>
                  <a:spcPts val="3750"/>
                </a:lnSpc>
              </a:pPr>
              <a:endParaRPr sz="3200"/>
            </a:p>
          </p:txBody>
        </p:sp>
      </p:grpSp>
      <p:grpSp>
        <p:nvGrpSpPr>
          <p:cNvPr id="28" name="Group 28"/>
          <p:cNvGrpSpPr/>
          <p:nvPr/>
        </p:nvGrpSpPr>
        <p:grpSpPr>
          <a:xfrm rot="5400000">
            <a:off x="7418187" y="5755708"/>
            <a:ext cx="425684" cy="382790"/>
            <a:chOff x="60851" y="89740"/>
            <a:chExt cx="691098" cy="621460"/>
          </a:xfrm>
        </p:grpSpPr>
        <p:sp>
          <p:nvSpPr>
            <p:cNvPr id="29" name="Freeform 29"/>
            <p:cNvSpPr/>
            <p:nvPr/>
          </p:nvSpPr>
          <p:spPr>
            <a:xfrm>
              <a:off x="60851" y="89740"/>
              <a:ext cx="691098" cy="621460"/>
            </a:xfrm>
            <a:custGeom>
              <a:avLst/>
              <a:gdLst/>
              <a:ahLst/>
              <a:cxnLst/>
              <a:rect l="l" t="t" r="r" b="b"/>
              <a:pathLst>
                <a:path w="691098" h="621460">
                  <a:moveTo>
                    <a:pt x="422271" y="44524"/>
                  </a:moveTo>
                  <a:lnTo>
                    <a:pt x="675227" y="487196"/>
                  </a:lnTo>
                  <a:cubicBezTo>
                    <a:pt x="691098" y="514971"/>
                    <a:pt x="690984" y="549095"/>
                    <a:pt x="674928" y="576763"/>
                  </a:cubicBezTo>
                  <a:cubicBezTo>
                    <a:pt x="658871" y="604431"/>
                    <a:pt x="629300" y="621460"/>
                    <a:pt x="597311" y="621460"/>
                  </a:cubicBezTo>
                  <a:lnTo>
                    <a:pt x="93787" y="621460"/>
                  </a:lnTo>
                  <a:cubicBezTo>
                    <a:pt x="61798" y="621460"/>
                    <a:pt x="32227" y="604431"/>
                    <a:pt x="16170" y="576763"/>
                  </a:cubicBezTo>
                  <a:cubicBezTo>
                    <a:pt x="114" y="549095"/>
                    <a:pt x="0" y="514971"/>
                    <a:pt x="15871" y="487196"/>
                  </a:cubicBezTo>
                  <a:lnTo>
                    <a:pt x="268827" y="44524"/>
                  </a:lnTo>
                  <a:cubicBezTo>
                    <a:pt x="284560" y="16991"/>
                    <a:pt x="313839" y="0"/>
                    <a:pt x="345549" y="0"/>
                  </a:cubicBezTo>
                  <a:cubicBezTo>
                    <a:pt x="377259" y="0"/>
                    <a:pt x="406538" y="16991"/>
                    <a:pt x="422271" y="44524"/>
                  </a:cubicBezTo>
                  <a:close/>
                </a:path>
              </a:pathLst>
            </a:custGeom>
            <a:solidFill>
              <a:srgbClr val="BB4075">
                <a:alpha val="89804"/>
              </a:srgbClr>
            </a:solidFill>
          </p:spPr>
          <p:txBody>
            <a:bodyPr/>
            <a:lstStyle/>
            <a:p>
              <a:endParaRPr lang="en-US" sz="3200"/>
            </a:p>
          </p:txBody>
        </p:sp>
        <p:sp>
          <p:nvSpPr>
            <p:cNvPr id="30" name="TextBox 30"/>
            <p:cNvSpPr txBox="1"/>
            <p:nvPr/>
          </p:nvSpPr>
          <p:spPr>
            <a:xfrm>
              <a:off x="127000" y="263525"/>
              <a:ext cx="558800" cy="396875"/>
            </a:xfrm>
            <a:prstGeom prst="rect">
              <a:avLst/>
            </a:prstGeom>
          </p:spPr>
          <p:txBody>
            <a:bodyPr lIns="50800" tIns="50800" rIns="50800" bIns="50800" rtlCol="0" anchor="ctr"/>
            <a:lstStyle/>
            <a:p>
              <a:pPr algn="ctr">
                <a:lnSpc>
                  <a:spcPts val="3750"/>
                </a:lnSpc>
              </a:pPr>
              <a:endParaRPr sz="3200"/>
            </a:p>
          </p:txBody>
        </p:sp>
      </p:grpSp>
      <p:sp>
        <p:nvSpPr>
          <p:cNvPr id="31" name="Freeform 31"/>
          <p:cNvSpPr/>
          <p:nvPr/>
        </p:nvSpPr>
        <p:spPr>
          <a:xfrm>
            <a:off x="15193206" y="9043031"/>
            <a:ext cx="2413246" cy="554217"/>
          </a:xfrm>
          <a:custGeom>
            <a:avLst/>
            <a:gdLst/>
            <a:ahLst/>
            <a:cxnLst/>
            <a:rect l="l" t="t" r="r" b="b"/>
            <a:pathLst>
              <a:path w="2413246" h="554217">
                <a:moveTo>
                  <a:pt x="0" y="0"/>
                </a:moveTo>
                <a:lnTo>
                  <a:pt x="2413246" y="0"/>
                </a:lnTo>
                <a:lnTo>
                  <a:pt x="2413246" y="554217"/>
                </a:lnTo>
                <a:lnTo>
                  <a:pt x="0" y="554217"/>
                </a:lnTo>
                <a:lnTo>
                  <a:pt x="0" y="0"/>
                </a:lnTo>
                <a:close/>
              </a:path>
            </a:pathLst>
          </a:custGeom>
          <a:blipFill>
            <a:blip r:embed="rId4"/>
            <a:stretch>
              <a:fillRect t="-74" b="-74"/>
            </a:stretch>
          </a:blipFill>
        </p:spPr>
        <p:txBody>
          <a:bodyPr/>
          <a:lstStyle/>
          <a:p>
            <a:endParaRPr lang="en-US"/>
          </a:p>
        </p:txBody>
      </p:sp>
      <p:sp>
        <p:nvSpPr>
          <p:cNvPr id="32" name="TextBox 32"/>
          <p:cNvSpPr txBox="1"/>
          <p:nvPr/>
        </p:nvSpPr>
        <p:spPr>
          <a:xfrm>
            <a:off x="2232952" y="3559155"/>
            <a:ext cx="4816156" cy="678178"/>
          </a:xfrm>
          <a:prstGeom prst="rect">
            <a:avLst/>
          </a:prstGeom>
        </p:spPr>
        <p:txBody>
          <a:bodyPr lIns="0" tIns="0" rIns="0" bIns="0" rtlCol="0" anchor="t">
            <a:spAutoFit/>
          </a:bodyPr>
          <a:lstStyle/>
          <a:p>
            <a:pPr algn="l">
              <a:lnSpc>
                <a:spcPts val="5400"/>
              </a:lnSpc>
            </a:pPr>
            <a:r>
              <a:rPr lang="en-US" sz="2700">
                <a:solidFill>
                  <a:srgbClr val="000000"/>
                </a:solidFill>
                <a:latin typeface="Calibri (MS)"/>
                <a:ea typeface="Calibri (MS)"/>
                <a:cs typeface="Calibri (MS)"/>
                <a:sym typeface="Calibri (MS)"/>
              </a:rPr>
              <a:t>Introduction</a:t>
            </a:r>
          </a:p>
        </p:txBody>
      </p:sp>
      <p:sp>
        <p:nvSpPr>
          <p:cNvPr id="33" name="TextBox 33"/>
          <p:cNvSpPr txBox="1"/>
          <p:nvPr/>
        </p:nvSpPr>
        <p:spPr>
          <a:xfrm>
            <a:off x="8271305" y="3678275"/>
            <a:ext cx="5442389" cy="610745"/>
          </a:xfrm>
          <a:prstGeom prst="rect">
            <a:avLst/>
          </a:prstGeom>
        </p:spPr>
        <p:txBody>
          <a:bodyPr wrap="square" lIns="0" tIns="0" rIns="0" bIns="0" rtlCol="0" anchor="t">
            <a:spAutoFit/>
          </a:bodyPr>
          <a:lstStyle/>
          <a:p>
            <a:pPr algn="l">
              <a:lnSpc>
                <a:spcPts val="5400"/>
              </a:lnSpc>
            </a:pPr>
            <a:r>
              <a:rPr lang="en-US" sz="2700">
                <a:solidFill>
                  <a:srgbClr val="000000"/>
                </a:solidFill>
                <a:latin typeface="Calibri (MS)"/>
                <a:ea typeface="Calibri (MS)"/>
                <a:cs typeface="Calibri (MS)"/>
                <a:sym typeface="Calibri (MS)"/>
              </a:rPr>
              <a:t>Peer-to-Peer Fundraising</a:t>
            </a:r>
            <a:endParaRPr lang="en-US" sz="2700">
              <a:solidFill>
                <a:srgbClr val="000000"/>
              </a:solidFill>
              <a:latin typeface="Calibri (MS)"/>
              <a:ea typeface="Calibri (MS)"/>
              <a:cs typeface="Calibri (MS)"/>
            </a:endParaRPr>
          </a:p>
        </p:txBody>
      </p:sp>
      <p:sp>
        <p:nvSpPr>
          <p:cNvPr id="34" name="TextBox 34"/>
          <p:cNvSpPr txBox="1"/>
          <p:nvPr/>
        </p:nvSpPr>
        <p:spPr>
          <a:xfrm>
            <a:off x="2232952" y="4468422"/>
            <a:ext cx="4816156" cy="861774"/>
          </a:xfrm>
          <a:prstGeom prst="rect">
            <a:avLst/>
          </a:prstGeom>
        </p:spPr>
        <p:txBody>
          <a:bodyPr lIns="0" tIns="0" rIns="0" bIns="0" rtlCol="0" anchor="t">
            <a:spAutoFit/>
          </a:bodyPr>
          <a:lstStyle/>
          <a:p>
            <a:pPr algn="l"/>
            <a:r>
              <a:rPr lang="en-US" sz="2800">
                <a:solidFill>
                  <a:srgbClr val="000000"/>
                </a:solidFill>
                <a:latin typeface="Calibri (MS)"/>
                <a:ea typeface="Calibri (MS)"/>
                <a:cs typeface="Calibri (MS)"/>
                <a:sym typeface="Calibri (MS)"/>
              </a:rPr>
              <a:t>The Role of Technology in Fundraising</a:t>
            </a:r>
          </a:p>
        </p:txBody>
      </p:sp>
      <p:sp>
        <p:nvSpPr>
          <p:cNvPr id="35" name="TextBox 35"/>
          <p:cNvSpPr txBox="1"/>
          <p:nvPr/>
        </p:nvSpPr>
        <p:spPr>
          <a:xfrm>
            <a:off x="8271305" y="4519858"/>
            <a:ext cx="4903239" cy="627736"/>
          </a:xfrm>
          <a:prstGeom prst="rect">
            <a:avLst/>
          </a:prstGeom>
        </p:spPr>
        <p:txBody>
          <a:bodyPr lIns="0" tIns="0" rIns="0" bIns="0" rtlCol="0" anchor="t">
            <a:spAutoFit/>
          </a:bodyPr>
          <a:lstStyle/>
          <a:p>
            <a:pPr algn="l">
              <a:lnSpc>
                <a:spcPts val="5400"/>
              </a:lnSpc>
            </a:pPr>
            <a:r>
              <a:rPr lang="en-US" sz="2700">
                <a:solidFill>
                  <a:srgbClr val="000000"/>
                </a:solidFill>
                <a:latin typeface="Calibri (MS)"/>
                <a:ea typeface="Calibri (MS)"/>
                <a:cs typeface="Calibri (MS)"/>
                <a:sym typeface="Calibri (MS)"/>
              </a:rPr>
              <a:t>Targeted Communications</a:t>
            </a:r>
          </a:p>
        </p:txBody>
      </p:sp>
      <p:sp>
        <p:nvSpPr>
          <p:cNvPr id="36" name="TextBox 36"/>
          <p:cNvSpPr txBox="1"/>
          <p:nvPr/>
        </p:nvSpPr>
        <p:spPr>
          <a:xfrm>
            <a:off x="2232952" y="5430080"/>
            <a:ext cx="4816156" cy="610745"/>
          </a:xfrm>
          <a:prstGeom prst="rect">
            <a:avLst/>
          </a:prstGeom>
        </p:spPr>
        <p:txBody>
          <a:bodyPr lIns="0" tIns="0" rIns="0" bIns="0" rtlCol="0" anchor="t">
            <a:spAutoFit/>
          </a:bodyPr>
          <a:lstStyle/>
          <a:p>
            <a:pPr algn="l">
              <a:lnSpc>
                <a:spcPts val="5400"/>
              </a:lnSpc>
            </a:pPr>
            <a:r>
              <a:rPr lang="en-US" sz="2700">
                <a:solidFill>
                  <a:srgbClr val="000000"/>
                </a:solidFill>
                <a:latin typeface="Calibri (MS)"/>
                <a:ea typeface="Calibri (MS)"/>
                <a:cs typeface="Calibri (MS)"/>
                <a:sym typeface="Calibri (MS)"/>
              </a:rPr>
              <a:t>Mobile Giving Apps</a:t>
            </a:r>
          </a:p>
        </p:txBody>
      </p:sp>
      <p:sp>
        <p:nvSpPr>
          <p:cNvPr id="37" name="TextBox 37"/>
          <p:cNvSpPr txBox="1"/>
          <p:nvPr/>
        </p:nvSpPr>
        <p:spPr>
          <a:xfrm>
            <a:off x="2232952" y="6429837"/>
            <a:ext cx="4816156" cy="610745"/>
          </a:xfrm>
          <a:prstGeom prst="rect">
            <a:avLst/>
          </a:prstGeom>
        </p:spPr>
        <p:txBody>
          <a:bodyPr lIns="0" tIns="0" rIns="0" bIns="0" rtlCol="0" anchor="t">
            <a:spAutoFit/>
          </a:bodyPr>
          <a:lstStyle/>
          <a:p>
            <a:pPr algn="l">
              <a:lnSpc>
                <a:spcPts val="5400"/>
              </a:lnSpc>
            </a:pPr>
            <a:r>
              <a:rPr lang="en-US" sz="2700">
                <a:solidFill>
                  <a:srgbClr val="000000"/>
                </a:solidFill>
                <a:latin typeface="Calibri (MS)"/>
                <a:ea typeface="Calibri (MS)"/>
                <a:cs typeface="Calibri (MS)"/>
                <a:sym typeface="Calibri (MS)"/>
              </a:rPr>
              <a:t>Social Media Fundraising</a:t>
            </a:r>
          </a:p>
        </p:txBody>
      </p:sp>
      <p:sp>
        <p:nvSpPr>
          <p:cNvPr id="38" name="TextBox 38"/>
          <p:cNvSpPr txBox="1"/>
          <p:nvPr/>
        </p:nvSpPr>
        <p:spPr>
          <a:xfrm>
            <a:off x="8271305" y="6481272"/>
            <a:ext cx="4816156" cy="610745"/>
          </a:xfrm>
          <a:prstGeom prst="rect">
            <a:avLst/>
          </a:prstGeom>
        </p:spPr>
        <p:txBody>
          <a:bodyPr lIns="0" tIns="0" rIns="0" bIns="0" rtlCol="0" anchor="t">
            <a:spAutoFit/>
          </a:bodyPr>
          <a:lstStyle/>
          <a:p>
            <a:pPr algn="l">
              <a:lnSpc>
                <a:spcPts val="5400"/>
              </a:lnSpc>
            </a:pPr>
            <a:r>
              <a:rPr lang="en-US" sz="2700">
                <a:solidFill>
                  <a:srgbClr val="000000"/>
                </a:solidFill>
                <a:latin typeface="Calibri (MS)"/>
                <a:ea typeface="Calibri (MS)"/>
                <a:cs typeface="Calibri (MS)"/>
                <a:sym typeface="Calibri (MS)"/>
              </a:rPr>
              <a:t>Resources</a:t>
            </a:r>
          </a:p>
        </p:txBody>
      </p:sp>
      <p:sp>
        <p:nvSpPr>
          <p:cNvPr id="39" name="TextBox 39"/>
          <p:cNvSpPr txBox="1"/>
          <p:nvPr/>
        </p:nvSpPr>
        <p:spPr>
          <a:xfrm>
            <a:off x="8271305" y="5481515"/>
            <a:ext cx="4903239" cy="830997"/>
          </a:xfrm>
          <a:prstGeom prst="rect">
            <a:avLst/>
          </a:prstGeom>
        </p:spPr>
        <p:txBody>
          <a:bodyPr lIns="0" tIns="0" rIns="0" bIns="0" rtlCol="0" anchor="t">
            <a:spAutoFit/>
          </a:bodyPr>
          <a:lstStyle/>
          <a:p>
            <a:pPr algn="l"/>
            <a:r>
              <a:rPr lang="en-US" sz="2700">
                <a:solidFill>
                  <a:srgbClr val="000000"/>
                </a:solidFill>
                <a:latin typeface="Calibri (MS)"/>
                <a:ea typeface="Calibri (MS)"/>
                <a:cs typeface="Calibri (MS)"/>
                <a:sym typeface="Calibri (MS)"/>
              </a:rPr>
              <a:t>Increasing Donor Engagement and Retention</a:t>
            </a:r>
          </a:p>
        </p:txBody>
      </p:sp>
      <p:sp>
        <p:nvSpPr>
          <p:cNvPr id="40" name="TextBox 40"/>
          <p:cNvSpPr txBox="1"/>
          <p:nvPr/>
        </p:nvSpPr>
        <p:spPr>
          <a:xfrm>
            <a:off x="1401281" y="1895623"/>
            <a:ext cx="5131034" cy="955675"/>
          </a:xfrm>
          <a:prstGeom prst="rect">
            <a:avLst/>
          </a:prstGeom>
        </p:spPr>
        <p:txBody>
          <a:bodyPr lIns="0" tIns="0" rIns="0" bIns="0" rtlCol="0" anchor="t">
            <a:spAutoFit/>
          </a:bodyPr>
          <a:lstStyle/>
          <a:p>
            <a:pPr algn="l">
              <a:lnSpc>
                <a:spcPts val="7475"/>
              </a:lnSpc>
            </a:pPr>
            <a:r>
              <a:rPr lang="en-US" sz="6500">
                <a:solidFill>
                  <a:srgbClr val="293374"/>
                </a:solidFill>
                <a:latin typeface="Effra"/>
                <a:ea typeface="Effra"/>
                <a:cs typeface="Effra"/>
                <a:sym typeface="Effra"/>
              </a:rPr>
              <a:t>Agenda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412844" y="4510136"/>
            <a:ext cx="1462312" cy="1266728"/>
          </a:xfrm>
          <a:custGeom>
            <a:avLst/>
            <a:gdLst/>
            <a:ahLst/>
            <a:cxnLst/>
            <a:rect l="l" t="t" r="r" b="b"/>
            <a:pathLst>
              <a:path w="1462312" h="1266728">
                <a:moveTo>
                  <a:pt x="0" y="0"/>
                </a:moveTo>
                <a:lnTo>
                  <a:pt x="1462312" y="0"/>
                </a:lnTo>
                <a:lnTo>
                  <a:pt x="1462312" y="1266728"/>
                </a:lnTo>
                <a:lnTo>
                  <a:pt x="0" y="1266728"/>
                </a:lnTo>
                <a:lnTo>
                  <a:pt x="0" y="0"/>
                </a:lnTo>
                <a:close/>
              </a:path>
            </a:pathLst>
          </a:custGeom>
          <a:blipFill>
            <a:blip>
              <a:extLst>
                <a:ext uri="{96DAC541-7B7A-43D3-8B79-37D633B846F1}">
                  <asvg:svgBlip xmlns:asvg="http://schemas.microsoft.com/office/drawing/2016/SVG/main" r:embed="rId4"/>
                </a:ext>
              </a:extLst>
            </a:blip>
            <a:stretch>
              <a:fillRect l="-151" r="-151"/>
            </a:stretch>
          </a:blipFill>
        </p:spPr>
        <p:txBody>
          <a:bodyPr/>
          <a:lstStyle/>
          <a:p>
            <a:endParaRPr lang="en-US"/>
          </a:p>
        </p:txBody>
      </p:sp>
      <p:sp>
        <p:nvSpPr>
          <p:cNvPr id="3" name="Freeform 3"/>
          <p:cNvSpPr/>
          <p:nvPr/>
        </p:nvSpPr>
        <p:spPr>
          <a:xfrm rot="-6203709" flipH="1">
            <a:off x="8477269" y="69379"/>
            <a:ext cx="13417146" cy="10148242"/>
          </a:xfrm>
          <a:custGeom>
            <a:avLst/>
            <a:gdLst/>
            <a:ahLst/>
            <a:cxnLst/>
            <a:rect l="l" t="t" r="r" b="b"/>
            <a:pathLst>
              <a:path w="13417146" h="10148242">
                <a:moveTo>
                  <a:pt x="13417146" y="0"/>
                </a:moveTo>
                <a:lnTo>
                  <a:pt x="0" y="0"/>
                </a:lnTo>
                <a:lnTo>
                  <a:pt x="0" y="10148242"/>
                </a:lnTo>
                <a:lnTo>
                  <a:pt x="13417146" y="10148242"/>
                </a:lnTo>
                <a:lnTo>
                  <a:pt x="13417146"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4" name="Group 4"/>
          <p:cNvGrpSpPr/>
          <p:nvPr/>
        </p:nvGrpSpPr>
        <p:grpSpPr>
          <a:xfrm>
            <a:off x="10439988" y="1562751"/>
            <a:ext cx="6819312" cy="6819312"/>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6"/>
              <a:stretch>
                <a:fillRect l="-25046" r="-25046"/>
              </a:stretch>
            </a:blipFill>
          </p:spPr>
          <p:txBody>
            <a:bodyPr/>
            <a:lstStyle/>
            <a:p>
              <a:endParaRPr lang="en-US"/>
            </a:p>
          </p:txBody>
        </p:sp>
      </p:grpSp>
      <p:sp>
        <p:nvSpPr>
          <p:cNvPr id="6" name="TextBox 6"/>
          <p:cNvSpPr txBox="1"/>
          <p:nvPr/>
        </p:nvSpPr>
        <p:spPr>
          <a:xfrm>
            <a:off x="1028700" y="4187333"/>
            <a:ext cx="8153208" cy="4752070"/>
          </a:xfrm>
          <a:prstGeom prst="rect">
            <a:avLst/>
          </a:prstGeom>
        </p:spPr>
        <p:txBody>
          <a:bodyPr lIns="0" tIns="0" rIns="0" bIns="0" rtlCol="0" anchor="t">
            <a:spAutoFit/>
          </a:bodyPr>
          <a:lstStyle/>
          <a:p>
            <a:pPr marL="571500" indent="-571500" algn="l">
              <a:lnSpc>
                <a:spcPct val="200000"/>
              </a:lnSpc>
              <a:buFont typeface="Arial" panose="020B0604020202020204" pitchFamily="34" charset="0"/>
              <a:buChar char="•"/>
            </a:pPr>
            <a:r>
              <a:rPr lang="en-US" sz="4000">
                <a:solidFill>
                  <a:srgbClr val="000000"/>
                </a:solidFill>
                <a:latin typeface="Calibri (MS)"/>
                <a:ea typeface="Calibri (MS)"/>
                <a:cs typeface="Calibri (MS)"/>
                <a:sym typeface="Calibri (MS)"/>
              </a:rPr>
              <a:t>Fundraising Event Planning</a:t>
            </a:r>
            <a:endParaRPr lang="en-US" sz="4000">
              <a:solidFill>
                <a:srgbClr val="000000"/>
              </a:solidFill>
              <a:latin typeface="Calibri (MS)"/>
              <a:ea typeface="Calibri (MS)"/>
              <a:cs typeface="Calibri (MS)"/>
            </a:endParaRPr>
          </a:p>
          <a:p>
            <a:pPr marL="457200" indent="-457200" algn="l">
              <a:lnSpc>
                <a:spcPct val="200000"/>
              </a:lnSpc>
              <a:buFont typeface="Arial" panose="020B0604020202020204" pitchFamily="34" charset="0"/>
              <a:buChar char="•"/>
            </a:pPr>
            <a:r>
              <a:rPr lang="en-US" sz="4000">
                <a:solidFill>
                  <a:srgbClr val="000000"/>
                </a:solidFill>
                <a:latin typeface="Calibri (MS)"/>
                <a:ea typeface="Calibri (MS)"/>
                <a:cs typeface="Calibri (MS)"/>
                <a:sym typeface="Calibri (MS)"/>
              </a:rPr>
              <a:t>Content Creation</a:t>
            </a:r>
            <a:endParaRPr lang="en-US" sz="4000">
              <a:solidFill>
                <a:srgbClr val="000000"/>
              </a:solidFill>
              <a:latin typeface="Calibri (MS)"/>
              <a:ea typeface="Calibri (MS)"/>
              <a:cs typeface="Calibri (MS)"/>
            </a:endParaRPr>
          </a:p>
          <a:p>
            <a:pPr marL="457200" indent="-457200" algn="l">
              <a:lnSpc>
                <a:spcPct val="200000"/>
              </a:lnSpc>
              <a:buFont typeface="Arial" panose="020B0604020202020204" pitchFamily="34" charset="0"/>
              <a:buChar char="•"/>
            </a:pPr>
            <a:r>
              <a:rPr lang="en-US" sz="4000">
                <a:solidFill>
                  <a:srgbClr val="000000"/>
                </a:solidFill>
                <a:latin typeface="Calibri (MS)"/>
                <a:ea typeface="Calibri (MS)"/>
                <a:cs typeface="Calibri (MS)"/>
                <a:sym typeface="Calibri (MS)"/>
              </a:rPr>
              <a:t>Goal Setting</a:t>
            </a:r>
          </a:p>
          <a:p>
            <a:pPr marL="457200" indent="-457200" algn="l">
              <a:lnSpc>
                <a:spcPct val="200000"/>
              </a:lnSpc>
              <a:buFont typeface="Arial" panose="020B0604020202020204" pitchFamily="34" charset="0"/>
              <a:buChar char="•"/>
            </a:pPr>
            <a:r>
              <a:rPr lang="en-US" sz="4000">
                <a:solidFill>
                  <a:srgbClr val="000000"/>
                </a:solidFill>
                <a:latin typeface="Calibri (MS)"/>
                <a:ea typeface="Calibri (MS)"/>
                <a:cs typeface="Calibri (MS)"/>
                <a:sym typeface="Calibri (MS)"/>
              </a:rPr>
              <a:t>Targeted Messaging</a:t>
            </a:r>
            <a:endParaRPr lang="en-US" sz="4000">
              <a:solidFill>
                <a:srgbClr val="000000"/>
              </a:solidFill>
              <a:latin typeface="Calibri (MS)"/>
              <a:ea typeface="Calibri (MS)"/>
              <a:cs typeface="Calibri (MS)"/>
            </a:endParaRPr>
          </a:p>
        </p:txBody>
      </p:sp>
      <p:sp>
        <p:nvSpPr>
          <p:cNvPr id="8" name="TextBox 8"/>
          <p:cNvSpPr txBox="1"/>
          <p:nvPr/>
        </p:nvSpPr>
        <p:spPr>
          <a:xfrm>
            <a:off x="971458" y="1919153"/>
            <a:ext cx="9449196" cy="2000548"/>
          </a:xfrm>
          <a:prstGeom prst="rect">
            <a:avLst/>
          </a:prstGeom>
        </p:spPr>
        <p:txBody>
          <a:bodyPr wrap="square" lIns="0" tIns="0" rIns="0" bIns="0" rtlCol="0" anchor="t">
            <a:spAutoFit/>
          </a:bodyPr>
          <a:lstStyle/>
          <a:p>
            <a:pPr algn="just"/>
            <a:r>
              <a:rPr lang="en-US" sz="6500">
                <a:solidFill>
                  <a:srgbClr val="293374"/>
                </a:solidFill>
                <a:latin typeface="Effra"/>
                <a:ea typeface="Effra"/>
                <a:cs typeface="Effra"/>
                <a:sym typeface="Effra"/>
              </a:rPr>
              <a:t>The Role of Technology in Fundraising</a:t>
            </a:r>
          </a:p>
        </p:txBody>
      </p:sp>
      <p:sp>
        <p:nvSpPr>
          <p:cNvPr id="9" name="Freeform 9"/>
          <p:cNvSpPr/>
          <p:nvPr/>
        </p:nvSpPr>
        <p:spPr>
          <a:xfrm>
            <a:off x="15193206" y="9043031"/>
            <a:ext cx="2413246" cy="554217"/>
          </a:xfrm>
          <a:custGeom>
            <a:avLst/>
            <a:gdLst/>
            <a:ahLst/>
            <a:cxnLst/>
            <a:rect l="l" t="t" r="r" b="b"/>
            <a:pathLst>
              <a:path w="2413246" h="554217">
                <a:moveTo>
                  <a:pt x="0" y="0"/>
                </a:moveTo>
                <a:lnTo>
                  <a:pt x="2413246" y="0"/>
                </a:lnTo>
                <a:lnTo>
                  <a:pt x="2413246" y="554217"/>
                </a:lnTo>
                <a:lnTo>
                  <a:pt x="0" y="554217"/>
                </a:lnTo>
                <a:lnTo>
                  <a:pt x="0" y="0"/>
                </a:lnTo>
                <a:close/>
              </a:path>
            </a:pathLst>
          </a:custGeom>
          <a:blipFill>
            <a:blip r:embed="rId7"/>
            <a:stretch>
              <a:fillRect t="-74" b="-74"/>
            </a:stretch>
          </a:blipFill>
        </p:spPr>
        <p:txBody>
          <a:bodyPr/>
          <a:lstStyle/>
          <a:p>
            <a:endParaRPr lang="en-US"/>
          </a:p>
        </p:txBody>
      </p:sp>
    </p:spTree>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412844" y="4510136"/>
            <a:ext cx="1462312" cy="1266728"/>
          </a:xfrm>
          <a:custGeom>
            <a:avLst/>
            <a:gdLst/>
            <a:ahLst/>
            <a:cxnLst/>
            <a:rect l="l" t="t" r="r" b="b"/>
            <a:pathLst>
              <a:path w="1462312" h="1266728">
                <a:moveTo>
                  <a:pt x="0" y="0"/>
                </a:moveTo>
                <a:lnTo>
                  <a:pt x="1462312" y="0"/>
                </a:lnTo>
                <a:lnTo>
                  <a:pt x="1462312" y="1266728"/>
                </a:lnTo>
                <a:lnTo>
                  <a:pt x="0" y="1266728"/>
                </a:lnTo>
                <a:lnTo>
                  <a:pt x="0" y="0"/>
                </a:lnTo>
                <a:close/>
              </a:path>
            </a:pathLst>
          </a:custGeom>
          <a:blipFill>
            <a:blip>
              <a:extLst>
                <a:ext uri="{96DAC541-7B7A-43D3-8B79-37D633B846F1}">
                  <asvg:svgBlip xmlns:asvg="http://schemas.microsoft.com/office/drawing/2016/SVG/main" r:embed="rId3"/>
                </a:ext>
              </a:extLst>
            </a:blip>
            <a:stretch>
              <a:fillRect l="-151" r="-151"/>
            </a:stretch>
          </a:blipFill>
        </p:spPr>
        <p:txBody>
          <a:bodyPr/>
          <a:lstStyle/>
          <a:p>
            <a:endParaRPr lang="en-US"/>
          </a:p>
        </p:txBody>
      </p:sp>
      <p:sp>
        <p:nvSpPr>
          <p:cNvPr id="3" name="Freeform 3"/>
          <p:cNvSpPr/>
          <p:nvPr/>
        </p:nvSpPr>
        <p:spPr>
          <a:xfrm rot="15396291" flipH="1">
            <a:off x="8477269" y="69379"/>
            <a:ext cx="13417146" cy="10148242"/>
          </a:xfrm>
          <a:custGeom>
            <a:avLst/>
            <a:gdLst/>
            <a:ahLst/>
            <a:cxnLst/>
            <a:rect l="l" t="t" r="r" b="b"/>
            <a:pathLst>
              <a:path w="13417146" h="10148242">
                <a:moveTo>
                  <a:pt x="13417146" y="0"/>
                </a:moveTo>
                <a:lnTo>
                  <a:pt x="0" y="0"/>
                </a:lnTo>
                <a:lnTo>
                  <a:pt x="0" y="10148242"/>
                </a:lnTo>
                <a:lnTo>
                  <a:pt x="13417146" y="10148242"/>
                </a:lnTo>
                <a:lnTo>
                  <a:pt x="13417146"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TextBox 4"/>
          <p:cNvSpPr txBox="1"/>
          <p:nvPr/>
        </p:nvSpPr>
        <p:spPr>
          <a:xfrm>
            <a:off x="904528" y="1789305"/>
            <a:ext cx="8994283" cy="8002191"/>
          </a:xfrm>
          <a:prstGeom prst="rect">
            <a:avLst/>
          </a:prstGeom>
        </p:spPr>
        <p:txBody>
          <a:bodyPr wrap="square" lIns="0" tIns="0" rIns="0" bIns="0" rtlCol="0" anchor="t">
            <a:spAutoFit/>
          </a:bodyPr>
          <a:lstStyle/>
          <a:p>
            <a:pPr marL="457200" indent="-457200" algn="l">
              <a:buFont typeface="Arial" panose="020B0604020202020204" pitchFamily="34" charset="0"/>
              <a:buChar char="•"/>
            </a:pPr>
            <a:r>
              <a:rPr lang="en-US" sz="4000" b="1" err="1">
                <a:solidFill>
                  <a:srgbClr val="000000"/>
                </a:solidFill>
                <a:latin typeface="Calibri (MS)"/>
                <a:ea typeface="Calibri (MS)"/>
                <a:cs typeface="Calibri (MS)"/>
                <a:sym typeface="Calibri (MS)"/>
              </a:rPr>
              <a:t>GiveLify</a:t>
            </a:r>
            <a:r>
              <a:rPr lang="en-US" sz="4000">
                <a:solidFill>
                  <a:srgbClr val="000000"/>
                </a:solidFill>
                <a:latin typeface="Calibri (MS)"/>
                <a:ea typeface="Calibri (MS)"/>
                <a:cs typeface="Calibri (MS)"/>
                <a:sym typeface="Calibri (MS)"/>
              </a:rPr>
              <a:t> – Offers a simple interface for quick donations.</a:t>
            </a:r>
            <a:endParaRPr lang="en-US" sz="4000">
              <a:solidFill>
                <a:srgbClr val="000000"/>
              </a:solidFill>
              <a:latin typeface="Calibri (MS)"/>
              <a:ea typeface="Calibri (MS)"/>
              <a:cs typeface="Calibri (MS)"/>
            </a:endParaRPr>
          </a:p>
          <a:p>
            <a:pPr marL="457200" indent="-457200">
              <a:buFont typeface="Arial" panose="020B0604020202020204" pitchFamily="34" charset="0"/>
              <a:buChar char="•"/>
            </a:pPr>
            <a:endParaRPr lang="en-US" sz="4000">
              <a:solidFill>
                <a:srgbClr val="000000"/>
              </a:solidFill>
              <a:latin typeface="Calibri (MS)"/>
              <a:ea typeface="Calibri (MS)"/>
              <a:cs typeface="Calibri (MS)"/>
              <a:sym typeface="Calibri (MS)"/>
            </a:endParaRPr>
          </a:p>
          <a:p>
            <a:pPr marL="457200" indent="-457200" algn="l">
              <a:buFont typeface="Arial" panose="020B0604020202020204" pitchFamily="34" charset="0"/>
              <a:buChar char="•"/>
            </a:pPr>
            <a:r>
              <a:rPr lang="en-US" sz="4000" b="1">
                <a:solidFill>
                  <a:srgbClr val="000000"/>
                </a:solidFill>
                <a:latin typeface="Calibri (MS)"/>
                <a:ea typeface="Calibri (MS)"/>
                <a:cs typeface="Calibri (MS)"/>
                <a:sym typeface="Calibri (MS)"/>
              </a:rPr>
              <a:t>PayPal Giving </a:t>
            </a:r>
            <a:r>
              <a:rPr lang="en-US" sz="4000">
                <a:solidFill>
                  <a:srgbClr val="000000"/>
                </a:solidFill>
                <a:latin typeface="Calibri (MS)"/>
                <a:ea typeface="Calibri (MS)"/>
                <a:cs typeface="Calibri (MS)"/>
                <a:sym typeface="Calibri (MS)"/>
              </a:rPr>
              <a:t>– Enables easy donations through PayPal.</a:t>
            </a:r>
            <a:endParaRPr lang="en-US" sz="4000">
              <a:solidFill>
                <a:srgbClr val="000000"/>
              </a:solidFill>
              <a:latin typeface="Calibri (MS)"/>
              <a:ea typeface="Calibri (MS)"/>
              <a:cs typeface="Calibri (MS)"/>
            </a:endParaRPr>
          </a:p>
          <a:p>
            <a:pPr marL="457200" indent="-457200">
              <a:buFont typeface="Arial" panose="020B0604020202020204" pitchFamily="34" charset="0"/>
              <a:buChar char="•"/>
            </a:pPr>
            <a:endParaRPr lang="en-US" sz="4000">
              <a:solidFill>
                <a:srgbClr val="000000"/>
              </a:solidFill>
              <a:latin typeface="Calibri (MS)"/>
              <a:ea typeface="Calibri (MS)"/>
              <a:cs typeface="Calibri (MS)"/>
              <a:sym typeface="Calibri (MS)"/>
            </a:endParaRPr>
          </a:p>
          <a:p>
            <a:pPr marL="457200" indent="-457200" algn="l">
              <a:buFont typeface="Arial" panose="020B0604020202020204" pitchFamily="34" charset="0"/>
              <a:buChar char="•"/>
            </a:pPr>
            <a:r>
              <a:rPr lang="en-US" sz="4000" b="1" err="1">
                <a:solidFill>
                  <a:srgbClr val="000000"/>
                </a:solidFill>
                <a:latin typeface="Calibri (MS)"/>
                <a:ea typeface="Calibri (MS)"/>
                <a:cs typeface="Calibri (MS)"/>
                <a:sym typeface="Calibri (MS)"/>
              </a:rPr>
              <a:t>Donorbox</a:t>
            </a:r>
            <a:r>
              <a:rPr lang="en-US" sz="4000">
                <a:solidFill>
                  <a:srgbClr val="000000"/>
                </a:solidFill>
                <a:latin typeface="Calibri (MS)"/>
                <a:ea typeface="Calibri (MS)"/>
                <a:cs typeface="Calibri (MS)"/>
                <a:sym typeface="Calibri (MS)"/>
              </a:rPr>
              <a:t> – User-Friendly mobile donation pages with options for recurring donations.</a:t>
            </a:r>
            <a:endParaRPr lang="en-US" sz="4000">
              <a:solidFill>
                <a:srgbClr val="000000"/>
              </a:solidFill>
              <a:latin typeface="Calibri (MS)"/>
              <a:ea typeface="Calibri (MS)"/>
              <a:cs typeface="Calibri (MS)"/>
            </a:endParaRPr>
          </a:p>
          <a:p>
            <a:pPr marL="457200" indent="-457200">
              <a:buFont typeface="Arial" panose="020B0604020202020204" pitchFamily="34" charset="0"/>
              <a:buChar char="•"/>
            </a:pPr>
            <a:endParaRPr lang="en-US" sz="4000">
              <a:solidFill>
                <a:srgbClr val="000000"/>
              </a:solidFill>
              <a:latin typeface="Calibri (MS)"/>
              <a:ea typeface="Calibri (MS)"/>
              <a:cs typeface="Calibri (MS)"/>
              <a:sym typeface="Calibri (MS)"/>
            </a:endParaRPr>
          </a:p>
          <a:p>
            <a:pPr marL="457200" indent="-457200" algn="l">
              <a:buFont typeface="Arial" panose="020B0604020202020204" pitchFamily="34" charset="0"/>
              <a:buChar char="•"/>
            </a:pPr>
            <a:r>
              <a:rPr lang="en-US" sz="4000" b="1" err="1">
                <a:solidFill>
                  <a:srgbClr val="000000"/>
                </a:solidFill>
                <a:latin typeface="Calibri (MS)"/>
                <a:ea typeface="Calibri (MS)"/>
                <a:cs typeface="Calibri (MS)"/>
                <a:sym typeface="Calibri (MS)"/>
              </a:rPr>
              <a:t>OneCause</a:t>
            </a:r>
            <a:r>
              <a:rPr lang="en-US" sz="4000">
                <a:solidFill>
                  <a:srgbClr val="000000"/>
                </a:solidFill>
                <a:latin typeface="Calibri (MS)"/>
                <a:ea typeface="Calibri (MS)"/>
                <a:cs typeface="Calibri (MS)"/>
                <a:sym typeface="Calibri (MS)"/>
              </a:rPr>
              <a:t> – Focused on event fundraising such as live auctions, raffles, silent auction, and real-time giving. </a:t>
            </a:r>
            <a:endParaRPr lang="en-US" sz="4000">
              <a:solidFill>
                <a:srgbClr val="000000"/>
              </a:solidFill>
              <a:latin typeface="Calibri (MS)"/>
              <a:ea typeface="Calibri (MS)"/>
              <a:cs typeface="Calibri (MS)"/>
            </a:endParaRPr>
          </a:p>
        </p:txBody>
      </p:sp>
      <p:sp>
        <p:nvSpPr>
          <p:cNvPr id="6" name="TextBox 6"/>
          <p:cNvSpPr txBox="1"/>
          <p:nvPr/>
        </p:nvSpPr>
        <p:spPr>
          <a:xfrm>
            <a:off x="990792" y="819496"/>
            <a:ext cx="10210608" cy="1000274"/>
          </a:xfrm>
          <a:prstGeom prst="rect">
            <a:avLst/>
          </a:prstGeom>
        </p:spPr>
        <p:txBody>
          <a:bodyPr wrap="square" lIns="0" tIns="0" rIns="0" bIns="0" rtlCol="0" anchor="t">
            <a:spAutoFit/>
          </a:bodyPr>
          <a:lstStyle/>
          <a:p>
            <a:pPr algn="just">
              <a:lnSpc>
                <a:spcPts val="7799"/>
              </a:lnSpc>
            </a:pPr>
            <a:r>
              <a:rPr lang="en-US" sz="6500">
                <a:solidFill>
                  <a:srgbClr val="293374"/>
                </a:solidFill>
                <a:latin typeface="Effra"/>
                <a:ea typeface="Effra"/>
                <a:cs typeface="Effra"/>
                <a:sym typeface="Effra"/>
              </a:rPr>
              <a:t>Popular Mobile Giving Apps</a:t>
            </a:r>
          </a:p>
        </p:txBody>
      </p:sp>
      <p:grpSp>
        <p:nvGrpSpPr>
          <p:cNvPr id="7" name="Group 7"/>
          <p:cNvGrpSpPr/>
          <p:nvPr/>
        </p:nvGrpSpPr>
        <p:grpSpPr>
          <a:xfrm>
            <a:off x="9901677" y="3574217"/>
            <a:ext cx="5486521" cy="5486521"/>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l="-25329" r="-25329"/>
              </a:stretch>
            </a:blipFill>
          </p:spPr>
          <p:txBody>
            <a:bodyPr/>
            <a:lstStyle/>
            <a:p>
              <a:endParaRPr lang="en-US"/>
            </a:p>
          </p:txBody>
        </p:sp>
      </p:grpSp>
      <p:grpSp>
        <p:nvGrpSpPr>
          <p:cNvPr id="9" name="Group 9"/>
          <p:cNvGrpSpPr/>
          <p:nvPr/>
        </p:nvGrpSpPr>
        <p:grpSpPr>
          <a:xfrm>
            <a:off x="12866723" y="811983"/>
            <a:ext cx="4214677" cy="4214677"/>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6"/>
              <a:stretch>
                <a:fillRect l="-32345" r="-987"/>
              </a:stretch>
            </a:blipFill>
          </p:spPr>
          <p:txBody>
            <a:bodyPr/>
            <a:lstStyle/>
            <a:p>
              <a:endParaRPr lang="en-US"/>
            </a:p>
          </p:txBody>
        </p:sp>
      </p:grpSp>
      <p:sp>
        <p:nvSpPr>
          <p:cNvPr id="11" name="Freeform 11"/>
          <p:cNvSpPr/>
          <p:nvPr/>
        </p:nvSpPr>
        <p:spPr>
          <a:xfrm>
            <a:off x="15193206" y="9043031"/>
            <a:ext cx="2413246" cy="554217"/>
          </a:xfrm>
          <a:custGeom>
            <a:avLst/>
            <a:gdLst/>
            <a:ahLst/>
            <a:cxnLst/>
            <a:rect l="l" t="t" r="r" b="b"/>
            <a:pathLst>
              <a:path w="2413246" h="554217">
                <a:moveTo>
                  <a:pt x="0" y="0"/>
                </a:moveTo>
                <a:lnTo>
                  <a:pt x="2413246" y="0"/>
                </a:lnTo>
                <a:lnTo>
                  <a:pt x="2413246" y="554217"/>
                </a:lnTo>
                <a:lnTo>
                  <a:pt x="0" y="554217"/>
                </a:lnTo>
                <a:lnTo>
                  <a:pt x="0" y="0"/>
                </a:lnTo>
                <a:close/>
              </a:path>
            </a:pathLst>
          </a:custGeom>
          <a:blipFill>
            <a:blip r:embed="rId7"/>
            <a:stretch>
              <a:fillRect t="-74" b="-74"/>
            </a:stretch>
          </a:blipFill>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V="1">
            <a:off x="0" y="0"/>
            <a:ext cx="18288000" cy="10287000"/>
          </a:xfrm>
          <a:custGeom>
            <a:avLst/>
            <a:gdLst/>
            <a:ahLst/>
            <a:cxnLst/>
            <a:rect l="l" t="t" r="r" b="b"/>
            <a:pathLst>
              <a:path w="18288000" h="10287000">
                <a:moveTo>
                  <a:pt x="0" y="10287000"/>
                </a:moveTo>
                <a:lnTo>
                  <a:pt x="18288000" y="10287000"/>
                </a:lnTo>
                <a:lnTo>
                  <a:pt x="18288000" y="0"/>
                </a:lnTo>
                <a:lnTo>
                  <a:pt x="0" y="0"/>
                </a:lnTo>
                <a:lnTo>
                  <a:pt x="0" y="10287000"/>
                </a:lnTo>
                <a:close/>
              </a:path>
            </a:pathLst>
          </a:custGeom>
          <a:blipFill>
            <a:blip r:embed="rId3"/>
            <a:stretch>
              <a:fillRect t="-30739" r="-17743" b="-8808"/>
            </a:stretch>
          </a:blipFill>
        </p:spPr>
        <p:txBody>
          <a:bodyPr/>
          <a:lstStyle/>
          <a:p>
            <a:endParaRPr lang="en-US"/>
          </a:p>
        </p:txBody>
      </p:sp>
      <p:sp>
        <p:nvSpPr>
          <p:cNvPr id="6" name="TextBox 6"/>
          <p:cNvSpPr txBox="1"/>
          <p:nvPr/>
        </p:nvSpPr>
        <p:spPr>
          <a:xfrm>
            <a:off x="948070" y="2526642"/>
            <a:ext cx="10106488" cy="3077766"/>
          </a:xfrm>
          <a:prstGeom prst="rect">
            <a:avLst/>
          </a:prstGeom>
        </p:spPr>
        <p:txBody>
          <a:bodyPr lIns="0" tIns="0" rIns="0" bIns="0" rtlCol="0" anchor="t">
            <a:spAutoFit/>
          </a:bodyPr>
          <a:lstStyle/>
          <a:p>
            <a:pPr marL="625475" lvl="1" indent="-312420" algn="l">
              <a:buFont typeface="Arial"/>
              <a:buChar char="•"/>
            </a:pPr>
            <a:r>
              <a:rPr lang="en-US" sz="4000">
                <a:solidFill>
                  <a:srgbClr val="E8E4ED"/>
                </a:solidFill>
                <a:latin typeface="Calibri (MS)"/>
                <a:ea typeface="Calibri (MS)"/>
                <a:cs typeface="Calibri (MS)"/>
                <a:sym typeface="Calibri (MS)"/>
              </a:rPr>
              <a:t>The power of storytelling</a:t>
            </a:r>
            <a:endParaRPr lang="en-US" sz="4000">
              <a:solidFill>
                <a:srgbClr val="E8E4ED"/>
              </a:solidFill>
              <a:latin typeface="Calibri (MS)"/>
              <a:ea typeface="Calibri (MS)"/>
              <a:cs typeface="Calibri (MS)"/>
            </a:endParaRPr>
          </a:p>
          <a:p>
            <a:pPr marL="625475" lvl="1" indent="-312420" algn="l">
              <a:buFont typeface="Arial"/>
              <a:buChar char="•"/>
            </a:pPr>
            <a:r>
              <a:rPr lang="en-US" sz="4000">
                <a:solidFill>
                  <a:srgbClr val="E8E4ED"/>
                </a:solidFill>
                <a:latin typeface="Calibri (MS)"/>
                <a:ea typeface="Calibri (MS)"/>
                <a:cs typeface="Calibri (MS)"/>
                <a:sym typeface="Calibri (MS)"/>
              </a:rPr>
              <a:t>Engaging your audience</a:t>
            </a:r>
            <a:endParaRPr lang="en-US" sz="4000">
              <a:solidFill>
                <a:srgbClr val="E8E4ED"/>
              </a:solidFill>
              <a:latin typeface="Calibri (MS)"/>
              <a:ea typeface="Calibri (MS)"/>
              <a:cs typeface="Calibri (MS)"/>
            </a:endParaRPr>
          </a:p>
          <a:p>
            <a:pPr marL="625475" lvl="1" indent="-312420" algn="l">
              <a:buFont typeface="Arial"/>
              <a:buChar char="•"/>
            </a:pPr>
            <a:r>
              <a:rPr lang="en-US" sz="4000">
                <a:solidFill>
                  <a:srgbClr val="E8E4ED"/>
                </a:solidFill>
                <a:latin typeface="Calibri (MS)"/>
                <a:ea typeface="Calibri (MS)"/>
                <a:cs typeface="Calibri (MS)"/>
                <a:sym typeface="Calibri (MS)"/>
              </a:rPr>
              <a:t>Promote upcoming meetings and fundraising events</a:t>
            </a:r>
            <a:endParaRPr lang="en-US" sz="4000">
              <a:solidFill>
                <a:srgbClr val="E8E4ED"/>
              </a:solidFill>
              <a:latin typeface="Calibri (MS)"/>
              <a:ea typeface="Calibri (MS)"/>
              <a:cs typeface="Calibri (MS)"/>
            </a:endParaRPr>
          </a:p>
          <a:p>
            <a:pPr marL="625475" lvl="1" indent="-312420" algn="l">
              <a:buFont typeface="Arial"/>
              <a:buChar char="•"/>
            </a:pPr>
            <a:r>
              <a:rPr lang="en-US" sz="4000">
                <a:solidFill>
                  <a:srgbClr val="E8E4ED"/>
                </a:solidFill>
                <a:latin typeface="Calibri (MS)"/>
                <a:ea typeface="Calibri (MS)"/>
                <a:cs typeface="Calibri (MS)"/>
                <a:sym typeface="Calibri (MS)"/>
              </a:rPr>
              <a:t>Appeal to potential sponsors</a:t>
            </a:r>
            <a:endParaRPr lang="en-US" sz="4000">
              <a:solidFill>
                <a:srgbClr val="E8E4ED"/>
              </a:solidFill>
              <a:latin typeface="Calibri (MS)"/>
              <a:ea typeface="Calibri (MS)"/>
              <a:cs typeface="Calibri (MS)"/>
            </a:endParaRPr>
          </a:p>
        </p:txBody>
      </p:sp>
      <p:sp>
        <p:nvSpPr>
          <p:cNvPr id="7" name="TextBox 7"/>
          <p:cNvSpPr txBox="1"/>
          <p:nvPr/>
        </p:nvSpPr>
        <p:spPr>
          <a:xfrm>
            <a:off x="1028700" y="1202317"/>
            <a:ext cx="10106488" cy="1000274"/>
          </a:xfrm>
          <a:prstGeom prst="rect">
            <a:avLst/>
          </a:prstGeom>
        </p:spPr>
        <p:txBody>
          <a:bodyPr wrap="square" lIns="0" tIns="0" rIns="0" bIns="0" rtlCol="0" anchor="t">
            <a:spAutoFit/>
          </a:bodyPr>
          <a:lstStyle/>
          <a:p>
            <a:pPr algn="just">
              <a:lnSpc>
                <a:spcPts val="7799"/>
              </a:lnSpc>
            </a:pPr>
            <a:r>
              <a:rPr lang="en-US" sz="6500">
                <a:solidFill>
                  <a:srgbClr val="FFFFFF"/>
                </a:solidFill>
                <a:latin typeface="Effra"/>
                <a:ea typeface="Effra"/>
                <a:cs typeface="Effra"/>
                <a:sym typeface="Effra"/>
              </a:rPr>
              <a:t>Social Media Fundraising</a:t>
            </a:r>
          </a:p>
        </p:txBody>
      </p:sp>
      <p:sp>
        <p:nvSpPr>
          <p:cNvPr id="8" name="Freeform 8"/>
          <p:cNvSpPr/>
          <p:nvPr/>
        </p:nvSpPr>
        <p:spPr>
          <a:xfrm>
            <a:off x="15193206" y="9043031"/>
            <a:ext cx="2413246" cy="554217"/>
          </a:xfrm>
          <a:custGeom>
            <a:avLst/>
            <a:gdLst/>
            <a:ahLst/>
            <a:cxnLst/>
            <a:rect l="l" t="t" r="r" b="b"/>
            <a:pathLst>
              <a:path w="2413246" h="554217">
                <a:moveTo>
                  <a:pt x="0" y="0"/>
                </a:moveTo>
                <a:lnTo>
                  <a:pt x="2413246" y="0"/>
                </a:lnTo>
                <a:lnTo>
                  <a:pt x="2413246" y="554217"/>
                </a:lnTo>
                <a:lnTo>
                  <a:pt x="0" y="554217"/>
                </a:lnTo>
                <a:lnTo>
                  <a:pt x="0" y="0"/>
                </a:lnTo>
                <a:close/>
              </a:path>
            </a:pathLst>
          </a:custGeom>
          <a:blipFill>
            <a:blip r:embed="rId4"/>
            <a:stretch>
              <a:fillRect t="-74" b="-74"/>
            </a:stretch>
          </a:blipFill>
        </p:spPr>
        <p:txBody>
          <a:bodyPr/>
          <a:lstStyle/>
          <a:p>
            <a:endParaRPr lang="en-US"/>
          </a:p>
        </p:txBody>
      </p:sp>
      <p:sp>
        <p:nvSpPr>
          <p:cNvPr id="10" name="TextBox 7">
            <a:extLst>
              <a:ext uri="{FF2B5EF4-FFF2-40B4-BE49-F238E27FC236}">
                <a16:creationId xmlns:a16="http://schemas.microsoft.com/office/drawing/2014/main" id="{C8D95D01-C8F3-603B-D007-4723E21CDBC3}"/>
              </a:ext>
            </a:extLst>
          </p:cNvPr>
          <p:cNvSpPr txBox="1"/>
          <p:nvPr/>
        </p:nvSpPr>
        <p:spPr>
          <a:xfrm>
            <a:off x="1028700" y="6294969"/>
            <a:ext cx="10106488" cy="1000274"/>
          </a:xfrm>
          <a:prstGeom prst="rect">
            <a:avLst/>
          </a:prstGeom>
        </p:spPr>
        <p:txBody>
          <a:bodyPr wrap="square" lIns="0" tIns="0" rIns="0" bIns="0" rtlCol="0" anchor="t">
            <a:spAutoFit/>
          </a:bodyPr>
          <a:lstStyle/>
          <a:p>
            <a:pPr algn="just">
              <a:lnSpc>
                <a:spcPts val="7799"/>
              </a:lnSpc>
            </a:pPr>
            <a:r>
              <a:rPr lang="en-US" sz="6500">
                <a:solidFill>
                  <a:srgbClr val="FFFFFF"/>
                </a:solidFill>
                <a:latin typeface="Effra"/>
                <a:ea typeface="Effra"/>
                <a:cs typeface="Effra"/>
                <a:sym typeface="Effra"/>
              </a:rPr>
              <a:t>Key Platforms:</a:t>
            </a:r>
          </a:p>
        </p:txBody>
      </p:sp>
      <p:sp>
        <p:nvSpPr>
          <p:cNvPr id="11" name="TextBox 6">
            <a:extLst>
              <a:ext uri="{FF2B5EF4-FFF2-40B4-BE49-F238E27FC236}">
                <a16:creationId xmlns:a16="http://schemas.microsoft.com/office/drawing/2014/main" id="{32202A2D-223C-6F04-B08F-9F33DE34C429}"/>
              </a:ext>
            </a:extLst>
          </p:cNvPr>
          <p:cNvSpPr txBox="1"/>
          <p:nvPr/>
        </p:nvSpPr>
        <p:spPr>
          <a:xfrm>
            <a:off x="991202" y="7278627"/>
            <a:ext cx="4390243" cy="2674578"/>
          </a:xfrm>
          <a:prstGeom prst="rect">
            <a:avLst/>
          </a:prstGeom>
        </p:spPr>
        <p:txBody>
          <a:bodyPr wrap="square" lIns="0" tIns="0" rIns="0" bIns="0" rtlCol="0" anchor="t">
            <a:spAutoFit/>
          </a:bodyPr>
          <a:lstStyle/>
          <a:p>
            <a:pPr marL="626109" lvl="1" indent="-313054" algn="l">
              <a:lnSpc>
                <a:spcPct val="150000"/>
              </a:lnSpc>
              <a:buFont typeface="Arial"/>
              <a:buChar char="•"/>
            </a:pPr>
            <a:r>
              <a:rPr lang="en-US" sz="4000">
                <a:solidFill>
                  <a:srgbClr val="E8E4ED"/>
                </a:solidFill>
                <a:latin typeface="Calibri (MS)"/>
                <a:ea typeface="Calibri (MS)"/>
                <a:cs typeface="Calibri (MS)"/>
                <a:sym typeface="Calibri (MS)"/>
              </a:rPr>
              <a:t>Facebook</a:t>
            </a:r>
          </a:p>
          <a:p>
            <a:pPr marL="626109" lvl="1" indent="-313054" algn="l">
              <a:lnSpc>
                <a:spcPct val="150000"/>
              </a:lnSpc>
              <a:buFont typeface="Arial"/>
              <a:buChar char="•"/>
            </a:pPr>
            <a:r>
              <a:rPr lang="en-US" sz="4000">
                <a:solidFill>
                  <a:srgbClr val="E8E4ED"/>
                </a:solidFill>
                <a:latin typeface="Calibri (MS)"/>
                <a:ea typeface="Calibri (MS)"/>
                <a:cs typeface="Calibri (MS)"/>
                <a:sym typeface="Calibri (MS)"/>
              </a:rPr>
              <a:t>Instagram</a:t>
            </a:r>
          </a:p>
          <a:p>
            <a:pPr marL="626109" lvl="1" indent="-313054" algn="l">
              <a:lnSpc>
                <a:spcPct val="150000"/>
              </a:lnSpc>
              <a:buFont typeface="Arial"/>
              <a:buChar char="•"/>
            </a:pPr>
            <a:r>
              <a:rPr lang="en-US" sz="4000">
                <a:solidFill>
                  <a:srgbClr val="E8E4ED"/>
                </a:solidFill>
                <a:latin typeface="Calibri (MS)"/>
                <a:ea typeface="Calibri (MS)"/>
                <a:cs typeface="Calibri (MS)"/>
                <a:sym typeface="Calibri (MS)"/>
              </a:rPr>
              <a:t>LinkedIn</a:t>
            </a:r>
          </a:p>
        </p:txBody>
      </p:sp>
      <p:pic>
        <p:nvPicPr>
          <p:cNvPr id="15" name="Picture 14">
            <a:extLst>
              <a:ext uri="{FF2B5EF4-FFF2-40B4-BE49-F238E27FC236}">
                <a16:creationId xmlns:a16="http://schemas.microsoft.com/office/drawing/2014/main" id="{D4B91E49-E491-4782-7201-F8C9C7C8714C}"/>
              </a:ext>
            </a:extLst>
          </p:cNvPr>
          <p:cNvPicPr>
            <a:picLocks noChangeAspect="1"/>
          </p:cNvPicPr>
          <p:nvPr/>
        </p:nvPicPr>
        <p:blipFill>
          <a:blip r:embed="rId5"/>
          <a:srcRect l="11644" t="9193" r="12290" b="10931"/>
          <a:stretch>
            <a:fillRect/>
          </a:stretch>
        </p:blipFill>
        <p:spPr>
          <a:xfrm>
            <a:off x="10959860" y="2921915"/>
            <a:ext cx="7233188" cy="437847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762000" y="2781300"/>
            <a:ext cx="10106488" cy="7340536"/>
          </a:xfrm>
          <a:prstGeom prst="rect">
            <a:avLst/>
          </a:prstGeom>
        </p:spPr>
        <p:txBody>
          <a:bodyPr lIns="0" tIns="0" rIns="0" bIns="0" rtlCol="0" anchor="t">
            <a:spAutoFit/>
          </a:bodyPr>
          <a:lstStyle/>
          <a:p>
            <a:pPr marL="313055" lvl="1" algn="l">
              <a:lnSpc>
                <a:spcPts val="4059"/>
              </a:lnSpc>
            </a:pPr>
            <a:r>
              <a:rPr lang="en-US" sz="4000">
                <a:solidFill>
                  <a:srgbClr val="293374"/>
                </a:solidFill>
                <a:latin typeface="Calibri (MS)"/>
                <a:ea typeface="Calibri (MS)"/>
                <a:cs typeface="Calibri (MS)"/>
                <a:sym typeface="Calibri (MS)"/>
              </a:rPr>
              <a:t>Peer-to-peer fundraising empowers supporters to raise funds on behalf of your club by leveraging their personal networks. Some quick benefits of peer-to-peer fundraising include:</a:t>
            </a:r>
            <a:endParaRPr lang="en-US" sz="4000">
              <a:solidFill>
                <a:srgbClr val="293374"/>
              </a:solidFill>
              <a:latin typeface="Calibri (MS)"/>
              <a:ea typeface="Calibri (MS)"/>
              <a:cs typeface="Calibri (MS)"/>
            </a:endParaRPr>
          </a:p>
          <a:p>
            <a:pPr marL="313055" lvl="1" algn="l">
              <a:lnSpc>
                <a:spcPts val="4059"/>
              </a:lnSpc>
            </a:pPr>
            <a:endParaRPr lang="en-US" sz="4000">
              <a:solidFill>
                <a:srgbClr val="293374"/>
              </a:solidFill>
              <a:latin typeface="Calibri (MS)"/>
              <a:ea typeface="Calibri (MS)"/>
              <a:cs typeface="Calibri (MS)"/>
            </a:endParaRPr>
          </a:p>
          <a:p>
            <a:pPr marL="770255" lvl="1" indent="-457200" algn="l">
              <a:lnSpc>
                <a:spcPct val="150000"/>
              </a:lnSpc>
              <a:buFont typeface="Arial" panose="020B0604020202020204" pitchFamily="34" charset="0"/>
              <a:buChar char="•"/>
            </a:pPr>
            <a:r>
              <a:rPr lang="en-US" sz="4000">
                <a:solidFill>
                  <a:srgbClr val="293374"/>
                </a:solidFill>
                <a:latin typeface="Calibri (MS)"/>
                <a:ea typeface="Calibri (MS)"/>
                <a:cs typeface="Calibri (MS)"/>
                <a:sym typeface="Calibri (MS)"/>
              </a:rPr>
              <a:t>Expands reach</a:t>
            </a:r>
            <a:endParaRPr lang="en-US" sz="4000">
              <a:solidFill>
                <a:srgbClr val="293374"/>
              </a:solidFill>
              <a:latin typeface="Calibri (MS)"/>
              <a:ea typeface="Calibri (MS)"/>
              <a:cs typeface="Calibri (MS)"/>
            </a:endParaRPr>
          </a:p>
          <a:p>
            <a:pPr marL="770255" lvl="1" indent="-457200" algn="l">
              <a:lnSpc>
                <a:spcPct val="150000"/>
              </a:lnSpc>
              <a:buFont typeface="Arial" panose="020B0604020202020204" pitchFamily="34" charset="0"/>
              <a:buChar char="•"/>
            </a:pPr>
            <a:r>
              <a:rPr lang="en-US" sz="4000">
                <a:solidFill>
                  <a:srgbClr val="293374"/>
                </a:solidFill>
                <a:latin typeface="Calibri (MS)"/>
                <a:ea typeface="Calibri (MS)"/>
                <a:cs typeface="Calibri (MS)"/>
                <a:sym typeface="Calibri (MS)"/>
              </a:rPr>
              <a:t>Builds community</a:t>
            </a:r>
            <a:endParaRPr lang="en-US" sz="4000">
              <a:solidFill>
                <a:srgbClr val="293374"/>
              </a:solidFill>
              <a:latin typeface="Calibri (MS)"/>
              <a:ea typeface="Calibri (MS)"/>
              <a:cs typeface="Calibri (MS)"/>
            </a:endParaRPr>
          </a:p>
          <a:p>
            <a:pPr marL="770255" lvl="1" indent="-457200" algn="l">
              <a:lnSpc>
                <a:spcPct val="150000"/>
              </a:lnSpc>
              <a:buFont typeface="Arial" panose="020B0604020202020204" pitchFamily="34" charset="0"/>
              <a:buChar char="•"/>
            </a:pPr>
            <a:r>
              <a:rPr lang="en-US" sz="4000">
                <a:solidFill>
                  <a:srgbClr val="293374"/>
                </a:solidFill>
                <a:latin typeface="Calibri (MS)"/>
                <a:ea typeface="Calibri (MS)"/>
                <a:cs typeface="Calibri (MS)"/>
                <a:sym typeface="Calibri (MS)"/>
              </a:rPr>
              <a:t>Enhanced Engagement</a:t>
            </a:r>
            <a:endParaRPr lang="en-US" sz="4000">
              <a:solidFill>
                <a:srgbClr val="293374"/>
              </a:solidFill>
              <a:latin typeface="Calibri (MS)"/>
              <a:ea typeface="Calibri (MS)"/>
              <a:cs typeface="Calibri (MS)"/>
            </a:endParaRPr>
          </a:p>
          <a:p>
            <a:pPr marL="770255" lvl="1" indent="-457200" algn="l">
              <a:lnSpc>
                <a:spcPct val="150000"/>
              </a:lnSpc>
              <a:buFont typeface="Arial" panose="020B0604020202020204" pitchFamily="34" charset="0"/>
              <a:buChar char="•"/>
            </a:pPr>
            <a:r>
              <a:rPr lang="en-US" sz="4000">
                <a:solidFill>
                  <a:srgbClr val="293374"/>
                </a:solidFill>
                <a:latin typeface="Calibri (MS)"/>
                <a:ea typeface="Calibri (MS)"/>
                <a:cs typeface="Calibri (MS)"/>
                <a:sym typeface="Calibri (MS)"/>
              </a:rPr>
              <a:t>Cost-Effective</a:t>
            </a:r>
            <a:endParaRPr lang="en-US" sz="4000">
              <a:solidFill>
                <a:srgbClr val="293374"/>
              </a:solidFill>
              <a:latin typeface="Calibri (MS)"/>
              <a:ea typeface="Calibri (MS)"/>
              <a:cs typeface="Calibri (MS)"/>
            </a:endParaRPr>
          </a:p>
          <a:p>
            <a:pPr marL="313055" lvl="1" algn="l">
              <a:lnSpc>
                <a:spcPts val="4059"/>
              </a:lnSpc>
            </a:pPr>
            <a:endParaRPr lang="en-US" sz="2899">
              <a:solidFill>
                <a:srgbClr val="293374"/>
              </a:solidFill>
              <a:latin typeface="Calibri (MS)"/>
              <a:ea typeface="Calibri (MS)"/>
              <a:cs typeface="Calibri (MS)"/>
              <a:sym typeface="Calibri (MS)"/>
            </a:endParaRPr>
          </a:p>
          <a:p>
            <a:pPr marL="313055" lvl="1" algn="l">
              <a:lnSpc>
                <a:spcPts val="4059"/>
              </a:lnSpc>
            </a:pPr>
            <a:endParaRPr lang="en-US" sz="2899">
              <a:solidFill>
                <a:srgbClr val="293374"/>
              </a:solidFill>
              <a:latin typeface="Calibri (MS)"/>
              <a:ea typeface="Calibri (MS)"/>
              <a:cs typeface="Calibri (MS)"/>
              <a:sym typeface="Calibri (MS)"/>
            </a:endParaRPr>
          </a:p>
        </p:txBody>
      </p:sp>
      <p:sp>
        <p:nvSpPr>
          <p:cNvPr id="6" name="TextBox 6"/>
          <p:cNvSpPr txBox="1"/>
          <p:nvPr/>
        </p:nvSpPr>
        <p:spPr>
          <a:xfrm>
            <a:off x="1028700" y="1202317"/>
            <a:ext cx="10106488" cy="1000274"/>
          </a:xfrm>
          <a:prstGeom prst="rect">
            <a:avLst/>
          </a:prstGeom>
        </p:spPr>
        <p:txBody>
          <a:bodyPr wrap="square" lIns="0" tIns="0" rIns="0" bIns="0" rtlCol="0" anchor="t">
            <a:spAutoFit/>
          </a:bodyPr>
          <a:lstStyle/>
          <a:p>
            <a:pPr algn="just">
              <a:lnSpc>
                <a:spcPts val="7799"/>
              </a:lnSpc>
            </a:pPr>
            <a:r>
              <a:rPr lang="en-US" sz="6500">
                <a:solidFill>
                  <a:srgbClr val="293374"/>
                </a:solidFill>
                <a:latin typeface="Effra"/>
                <a:ea typeface="Effra"/>
                <a:cs typeface="Effra"/>
                <a:sym typeface="Effra"/>
              </a:rPr>
              <a:t>Peer-to-Peer Fundraising</a:t>
            </a:r>
          </a:p>
        </p:txBody>
      </p:sp>
      <p:pic>
        <p:nvPicPr>
          <p:cNvPr id="2050" name="Picture 2" descr="Peer-to-Peer Fundraising: 5 Benefits for Nonprofits">
            <a:extLst>
              <a:ext uri="{FF2B5EF4-FFF2-40B4-BE49-F238E27FC236}">
                <a16:creationId xmlns:a16="http://schemas.microsoft.com/office/drawing/2014/main" id="{CA0FB219-2A29-34D6-2BE4-91C2928F84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719376" y="1718376"/>
            <a:ext cx="10287000" cy="6850248"/>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7"/>
          <p:cNvSpPr/>
          <p:nvPr/>
        </p:nvSpPr>
        <p:spPr>
          <a:xfrm>
            <a:off x="15316200" y="9105900"/>
            <a:ext cx="2718046" cy="706617"/>
          </a:xfrm>
          <a:custGeom>
            <a:avLst/>
            <a:gdLst/>
            <a:ahLst/>
            <a:cxnLst/>
            <a:rect l="l" t="t" r="r" b="b"/>
            <a:pathLst>
              <a:path w="2413246" h="554217">
                <a:moveTo>
                  <a:pt x="0" y="0"/>
                </a:moveTo>
                <a:lnTo>
                  <a:pt x="2413246" y="0"/>
                </a:lnTo>
                <a:lnTo>
                  <a:pt x="2413246" y="554217"/>
                </a:lnTo>
                <a:lnTo>
                  <a:pt x="0" y="554217"/>
                </a:lnTo>
                <a:lnTo>
                  <a:pt x="0" y="0"/>
                </a:lnTo>
                <a:close/>
              </a:path>
            </a:pathLst>
          </a:custGeom>
          <a:blipFill>
            <a:blip r:embed="rId4"/>
            <a:stretch>
              <a:fillRect t="-74" b="-74"/>
            </a:stretch>
          </a:blipFill>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V="1">
            <a:off x="0" y="0"/>
            <a:ext cx="18288000" cy="10287000"/>
          </a:xfrm>
          <a:custGeom>
            <a:avLst/>
            <a:gdLst/>
            <a:ahLst/>
            <a:cxnLst/>
            <a:rect l="l" t="t" r="r" b="b"/>
            <a:pathLst>
              <a:path w="18288000" h="10287000">
                <a:moveTo>
                  <a:pt x="0" y="10287000"/>
                </a:moveTo>
                <a:lnTo>
                  <a:pt x="18288000" y="10287000"/>
                </a:lnTo>
                <a:lnTo>
                  <a:pt x="18288000" y="0"/>
                </a:lnTo>
                <a:lnTo>
                  <a:pt x="0" y="0"/>
                </a:lnTo>
                <a:lnTo>
                  <a:pt x="0" y="10287000"/>
                </a:lnTo>
                <a:close/>
              </a:path>
            </a:pathLst>
          </a:custGeom>
          <a:blipFill>
            <a:blip r:embed="rId4"/>
            <a:stretch>
              <a:fillRect t="-30739" r="-17743" b="-8808"/>
            </a:stretch>
          </a:blipFill>
        </p:spPr>
        <p:txBody>
          <a:bodyPr/>
          <a:lstStyle/>
          <a:p>
            <a:endParaRPr lang="en-US"/>
          </a:p>
        </p:txBody>
      </p:sp>
      <p:sp>
        <p:nvSpPr>
          <p:cNvPr id="3" name="Freeform 3"/>
          <p:cNvSpPr/>
          <p:nvPr/>
        </p:nvSpPr>
        <p:spPr>
          <a:xfrm>
            <a:off x="2739888" y="2451662"/>
            <a:ext cx="6225290" cy="3100604"/>
          </a:xfrm>
          <a:custGeom>
            <a:avLst/>
            <a:gdLst/>
            <a:ahLst/>
            <a:cxnLst/>
            <a:rect l="l" t="t" r="r" b="b"/>
            <a:pathLst>
              <a:path w="6225290" h="3100604">
                <a:moveTo>
                  <a:pt x="0" y="0"/>
                </a:moveTo>
                <a:lnTo>
                  <a:pt x="6225290" y="0"/>
                </a:lnTo>
                <a:lnTo>
                  <a:pt x="6225290" y="3100605"/>
                </a:lnTo>
                <a:lnTo>
                  <a:pt x="0" y="3100605"/>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9322822" y="2451662"/>
            <a:ext cx="6225290" cy="3100604"/>
          </a:xfrm>
          <a:custGeom>
            <a:avLst/>
            <a:gdLst/>
            <a:ahLst/>
            <a:cxnLst/>
            <a:rect l="l" t="t" r="r" b="b"/>
            <a:pathLst>
              <a:path w="6225290" h="3100604">
                <a:moveTo>
                  <a:pt x="0" y="0"/>
                </a:moveTo>
                <a:lnTo>
                  <a:pt x="6225290" y="0"/>
                </a:lnTo>
                <a:lnTo>
                  <a:pt x="6225290" y="3100605"/>
                </a:lnTo>
                <a:lnTo>
                  <a:pt x="0" y="3100605"/>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9283229" y="5616810"/>
            <a:ext cx="6225290" cy="3100604"/>
          </a:xfrm>
          <a:custGeom>
            <a:avLst/>
            <a:gdLst/>
            <a:ahLst/>
            <a:cxnLst/>
            <a:rect l="l" t="t" r="r" b="b"/>
            <a:pathLst>
              <a:path w="6225290" h="3100604">
                <a:moveTo>
                  <a:pt x="0" y="0"/>
                </a:moveTo>
                <a:lnTo>
                  <a:pt x="6225290" y="0"/>
                </a:lnTo>
                <a:lnTo>
                  <a:pt x="6225290" y="3100605"/>
                </a:lnTo>
                <a:lnTo>
                  <a:pt x="0" y="3100605"/>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a:off x="2739888" y="5616810"/>
            <a:ext cx="6225290" cy="3100604"/>
          </a:xfrm>
          <a:custGeom>
            <a:avLst/>
            <a:gdLst/>
            <a:ahLst/>
            <a:cxnLst/>
            <a:rect l="l" t="t" r="r" b="b"/>
            <a:pathLst>
              <a:path w="6225290" h="3100604">
                <a:moveTo>
                  <a:pt x="0" y="0"/>
                </a:moveTo>
                <a:lnTo>
                  <a:pt x="6225290" y="0"/>
                </a:lnTo>
                <a:lnTo>
                  <a:pt x="6225290" y="3100605"/>
                </a:lnTo>
                <a:lnTo>
                  <a:pt x="0" y="3100605"/>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TextBox 7"/>
          <p:cNvSpPr txBox="1"/>
          <p:nvPr/>
        </p:nvSpPr>
        <p:spPr>
          <a:xfrm>
            <a:off x="4797620" y="859662"/>
            <a:ext cx="9756579" cy="1077474"/>
          </a:xfrm>
          <a:prstGeom prst="rect">
            <a:avLst/>
          </a:prstGeom>
        </p:spPr>
        <p:txBody>
          <a:bodyPr wrap="square" lIns="0" tIns="0" rIns="0" bIns="0" rtlCol="0" anchor="t">
            <a:spAutoFit/>
          </a:bodyPr>
          <a:lstStyle/>
          <a:p>
            <a:pPr algn="ctr">
              <a:lnSpc>
                <a:spcPts val="9100"/>
              </a:lnSpc>
            </a:pPr>
            <a:r>
              <a:rPr lang="en-US" sz="6500" spc="-194">
                <a:solidFill>
                  <a:srgbClr val="FFFFFF"/>
                </a:solidFill>
                <a:latin typeface="Effra"/>
                <a:ea typeface="Effra"/>
                <a:cs typeface="Effra"/>
                <a:sym typeface="Effra"/>
              </a:rPr>
              <a:t>Targeted Communications</a:t>
            </a:r>
          </a:p>
        </p:txBody>
      </p:sp>
      <p:sp>
        <p:nvSpPr>
          <p:cNvPr id="8" name="TextBox 8"/>
          <p:cNvSpPr txBox="1"/>
          <p:nvPr/>
        </p:nvSpPr>
        <p:spPr>
          <a:xfrm>
            <a:off x="4310805" y="3790089"/>
            <a:ext cx="3632666" cy="889539"/>
          </a:xfrm>
          <a:prstGeom prst="rect">
            <a:avLst/>
          </a:prstGeom>
        </p:spPr>
        <p:txBody>
          <a:bodyPr lIns="0" tIns="0" rIns="0" bIns="0" rtlCol="0" anchor="t">
            <a:spAutoFit/>
          </a:bodyPr>
          <a:lstStyle/>
          <a:p>
            <a:pPr algn="l">
              <a:lnSpc>
                <a:spcPts val="3319"/>
              </a:lnSpc>
            </a:pPr>
            <a:r>
              <a:rPr lang="en-US" sz="4400" b="1" spc="-95">
                <a:solidFill>
                  <a:srgbClr val="FFFFFF"/>
                </a:solidFill>
                <a:latin typeface="Calibri (MS) Bold"/>
                <a:ea typeface="Calibri (MS) Bold"/>
                <a:cs typeface="Calibri (MS) Bold"/>
                <a:sym typeface="Calibri (MS) Bold"/>
              </a:rPr>
              <a:t>Social Media Outreach</a:t>
            </a:r>
            <a:endParaRPr lang="en-US" sz="4400" b="1" spc="-95">
              <a:solidFill>
                <a:srgbClr val="FFFFFF"/>
              </a:solidFill>
              <a:latin typeface="Calibri (MS) Bold"/>
              <a:ea typeface="Calibri (MS) Bold"/>
              <a:cs typeface="Calibri (MS) Bold"/>
            </a:endParaRPr>
          </a:p>
        </p:txBody>
      </p:sp>
      <p:sp>
        <p:nvSpPr>
          <p:cNvPr id="10" name="TextBox 10"/>
          <p:cNvSpPr txBox="1"/>
          <p:nvPr/>
        </p:nvSpPr>
        <p:spPr>
          <a:xfrm>
            <a:off x="4310805" y="6744598"/>
            <a:ext cx="3632666" cy="889539"/>
          </a:xfrm>
          <a:prstGeom prst="rect">
            <a:avLst/>
          </a:prstGeom>
        </p:spPr>
        <p:txBody>
          <a:bodyPr lIns="0" tIns="0" rIns="0" bIns="0" rtlCol="0" anchor="t">
            <a:spAutoFit/>
          </a:bodyPr>
          <a:lstStyle/>
          <a:p>
            <a:pPr algn="l">
              <a:lnSpc>
                <a:spcPts val="3319"/>
              </a:lnSpc>
            </a:pPr>
            <a:r>
              <a:rPr lang="en-US" sz="4400" b="1" spc="-95">
                <a:solidFill>
                  <a:srgbClr val="FFFFFF"/>
                </a:solidFill>
                <a:latin typeface="Calibri (MS) Bold"/>
                <a:ea typeface="Calibri (MS) Bold"/>
                <a:cs typeface="Calibri (MS) Bold"/>
                <a:sym typeface="Calibri (MS) Bold"/>
              </a:rPr>
              <a:t>Community Engagement</a:t>
            </a:r>
          </a:p>
        </p:txBody>
      </p:sp>
      <p:sp>
        <p:nvSpPr>
          <p:cNvPr id="11" name="TextBox 11"/>
          <p:cNvSpPr txBox="1"/>
          <p:nvPr/>
        </p:nvSpPr>
        <p:spPr>
          <a:xfrm>
            <a:off x="10632146" y="3796078"/>
            <a:ext cx="3632666" cy="1271823"/>
          </a:xfrm>
          <a:prstGeom prst="rect">
            <a:avLst/>
          </a:prstGeom>
        </p:spPr>
        <p:txBody>
          <a:bodyPr lIns="0" tIns="0" rIns="0" bIns="0" rtlCol="0" anchor="t">
            <a:spAutoFit/>
          </a:bodyPr>
          <a:lstStyle/>
          <a:p>
            <a:pPr algn="l">
              <a:lnSpc>
                <a:spcPts val="3319"/>
              </a:lnSpc>
            </a:pPr>
            <a:r>
              <a:rPr lang="en-US" sz="4400" b="1" spc="-95">
                <a:solidFill>
                  <a:srgbClr val="FFFFFF"/>
                </a:solidFill>
                <a:latin typeface="Calibri (MS) Bold"/>
                <a:ea typeface="Calibri (MS) Bold"/>
                <a:cs typeface="Calibri (MS) Bold"/>
                <a:sym typeface="Calibri (MS) Bold"/>
              </a:rPr>
              <a:t>Personalized Messaging</a:t>
            </a:r>
          </a:p>
          <a:p>
            <a:pPr algn="l">
              <a:lnSpc>
                <a:spcPts val="3319"/>
              </a:lnSpc>
            </a:pPr>
            <a:endParaRPr lang="en-US" sz="3191" b="1" spc="-95">
              <a:solidFill>
                <a:srgbClr val="FFFFFF"/>
              </a:solidFill>
              <a:latin typeface="Calibri (MS) Bold"/>
              <a:ea typeface="Calibri (MS) Bold"/>
              <a:cs typeface="Calibri (MS) Bold"/>
              <a:sym typeface="Calibri (MS) Bold"/>
            </a:endParaRPr>
          </a:p>
        </p:txBody>
      </p:sp>
      <p:sp>
        <p:nvSpPr>
          <p:cNvPr id="12" name="TextBox 12"/>
          <p:cNvSpPr txBox="1"/>
          <p:nvPr/>
        </p:nvSpPr>
        <p:spPr>
          <a:xfrm>
            <a:off x="10666013" y="6914374"/>
            <a:ext cx="3632666" cy="889539"/>
          </a:xfrm>
          <a:prstGeom prst="rect">
            <a:avLst/>
          </a:prstGeom>
        </p:spPr>
        <p:txBody>
          <a:bodyPr lIns="0" tIns="0" rIns="0" bIns="0" rtlCol="0" anchor="t">
            <a:spAutoFit/>
          </a:bodyPr>
          <a:lstStyle/>
          <a:p>
            <a:pPr algn="l">
              <a:lnSpc>
                <a:spcPts val="3319"/>
              </a:lnSpc>
            </a:pPr>
            <a:r>
              <a:rPr lang="en-US" sz="4400" b="1" spc="-95">
                <a:solidFill>
                  <a:srgbClr val="FFFFFF"/>
                </a:solidFill>
                <a:latin typeface="Calibri (MS) Bold"/>
                <a:ea typeface="Calibri (MS) Bold"/>
                <a:cs typeface="Calibri (MS) Bold"/>
                <a:sym typeface="Calibri (MS) Bold"/>
              </a:rPr>
              <a:t>Event Promotion</a:t>
            </a:r>
            <a:endParaRPr lang="en-US" sz="4400" b="1" spc="-95">
              <a:solidFill>
                <a:srgbClr val="FFFFFF"/>
              </a:solidFill>
              <a:latin typeface="Calibri (MS) Bold"/>
              <a:ea typeface="Calibri (MS) Bold"/>
              <a:cs typeface="Calibri (MS) Bold"/>
            </a:endParaRPr>
          </a:p>
        </p:txBody>
      </p:sp>
      <p:sp>
        <p:nvSpPr>
          <p:cNvPr id="16" name="Freeform 16"/>
          <p:cNvSpPr/>
          <p:nvPr/>
        </p:nvSpPr>
        <p:spPr>
          <a:xfrm>
            <a:off x="7937377" y="9188709"/>
            <a:ext cx="2413246" cy="554217"/>
          </a:xfrm>
          <a:custGeom>
            <a:avLst/>
            <a:gdLst/>
            <a:ahLst/>
            <a:cxnLst/>
            <a:rect l="l" t="t" r="r" b="b"/>
            <a:pathLst>
              <a:path w="2413246" h="554217">
                <a:moveTo>
                  <a:pt x="0" y="0"/>
                </a:moveTo>
                <a:lnTo>
                  <a:pt x="2413246" y="0"/>
                </a:lnTo>
                <a:lnTo>
                  <a:pt x="2413246" y="554218"/>
                </a:lnTo>
                <a:lnTo>
                  <a:pt x="0" y="554218"/>
                </a:lnTo>
                <a:lnTo>
                  <a:pt x="0" y="0"/>
                </a:lnTo>
                <a:close/>
              </a:path>
            </a:pathLst>
          </a:custGeom>
          <a:blipFill>
            <a:blip r:embed="rId6"/>
            <a:stretch>
              <a:fillRect t="-74" b="-74"/>
            </a:stretch>
          </a:blipFill>
        </p:spPr>
        <p:txBody>
          <a:bodyPr/>
          <a:lstStyle/>
          <a:p>
            <a:endParaRPr lang="en-US"/>
          </a:p>
        </p:txBody>
      </p:sp>
      <p:sp>
        <p:nvSpPr>
          <p:cNvPr id="22" name="Freeform 32">
            <a:extLst>
              <a:ext uri="{FF2B5EF4-FFF2-40B4-BE49-F238E27FC236}">
                <a16:creationId xmlns:a16="http://schemas.microsoft.com/office/drawing/2014/main" id="{D4621951-B426-F59A-E307-140B08C7EFFE}"/>
              </a:ext>
            </a:extLst>
          </p:cNvPr>
          <p:cNvSpPr/>
          <p:nvPr/>
        </p:nvSpPr>
        <p:spPr>
          <a:xfrm>
            <a:off x="3107703" y="6613252"/>
            <a:ext cx="964077" cy="978307"/>
          </a:xfrm>
          <a:custGeom>
            <a:avLst/>
            <a:gdLst/>
            <a:ahLst/>
            <a:cxnLst/>
            <a:rect l="l" t="t" r="r" b="b"/>
            <a:pathLst>
              <a:path w="964077" h="978307">
                <a:moveTo>
                  <a:pt x="0" y="0"/>
                </a:moveTo>
                <a:lnTo>
                  <a:pt x="964077" y="0"/>
                </a:lnTo>
                <a:lnTo>
                  <a:pt x="964077" y="978307"/>
                </a:lnTo>
                <a:lnTo>
                  <a:pt x="0" y="978307"/>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3" name="Freeform 36">
            <a:extLst>
              <a:ext uri="{FF2B5EF4-FFF2-40B4-BE49-F238E27FC236}">
                <a16:creationId xmlns:a16="http://schemas.microsoft.com/office/drawing/2014/main" id="{590B8D27-5974-297F-00D7-5C206DBB698F}"/>
              </a:ext>
            </a:extLst>
          </p:cNvPr>
          <p:cNvSpPr/>
          <p:nvPr/>
        </p:nvSpPr>
        <p:spPr>
          <a:xfrm>
            <a:off x="9462872" y="6649931"/>
            <a:ext cx="893040" cy="1072428"/>
          </a:xfrm>
          <a:custGeom>
            <a:avLst/>
            <a:gdLst/>
            <a:ahLst/>
            <a:cxnLst/>
            <a:rect l="l" t="t" r="r" b="b"/>
            <a:pathLst>
              <a:path w="893040" h="1072428">
                <a:moveTo>
                  <a:pt x="0" y="0"/>
                </a:moveTo>
                <a:lnTo>
                  <a:pt x="893040" y="0"/>
                </a:lnTo>
                <a:lnTo>
                  <a:pt x="893040" y="1072428"/>
                </a:lnTo>
                <a:lnTo>
                  <a:pt x="0" y="1072428"/>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4" name="Freeform 5">
            <a:extLst>
              <a:ext uri="{FF2B5EF4-FFF2-40B4-BE49-F238E27FC236}">
                <a16:creationId xmlns:a16="http://schemas.microsoft.com/office/drawing/2014/main" id="{41BBBB72-434A-29BF-8624-BA57DFDFC07F}"/>
              </a:ext>
            </a:extLst>
          </p:cNvPr>
          <p:cNvSpPr/>
          <p:nvPr/>
        </p:nvSpPr>
        <p:spPr>
          <a:xfrm>
            <a:off x="3111904" y="3846475"/>
            <a:ext cx="801428" cy="735857"/>
          </a:xfrm>
          <a:custGeom>
            <a:avLst/>
            <a:gdLst/>
            <a:ahLst/>
            <a:cxnLst/>
            <a:rect l="l" t="t" r="r" b="b"/>
            <a:pathLst>
              <a:path w="801428" h="735857">
                <a:moveTo>
                  <a:pt x="0" y="0"/>
                </a:moveTo>
                <a:lnTo>
                  <a:pt x="801428" y="0"/>
                </a:lnTo>
                <a:lnTo>
                  <a:pt x="801428" y="735857"/>
                </a:lnTo>
                <a:lnTo>
                  <a:pt x="0" y="735857"/>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7" name="Freeform 27">
            <a:extLst>
              <a:ext uri="{FF2B5EF4-FFF2-40B4-BE49-F238E27FC236}">
                <a16:creationId xmlns:a16="http://schemas.microsoft.com/office/drawing/2014/main" id="{4ACAED4E-1F83-CA88-2D71-45AA3704C20E}"/>
              </a:ext>
            </a:extLst>
          </p:cNvPr>
          <p:cNvSpPr/>
          <p:nvPr/>
        </p:nvSpPr>
        <p:spPr>
          <a:xfrm>
            <a:off x="9504505" y="3847027"/>
            <a:ext cx="1055098" cy="833252"/>
          </a:xfrm>
          <a:custGeom>
            <a:avLst/>
            <a:gdLst/>
            <a:ahLst/>
            <a:cxnLst/>
            <a:rect l="l" t="t" r="r" b="b"/>
            <a:pathLst>
              <a:path w="1148191" h="989531">
                <a:moveTo>
                  <a:pt x="0" y="0"/>
                </a:moveTo>
                <a:lnTo>
                  <a:pt x="1148190" y="0"/>
                </a:lnTo>
                <a:lnTo>
                  <a:pt x="1148190" y="989532"/>
                </a:lnTo>
                <a:lnTo>
                  <a:pt x="0" y="989532"/>
                </a:lnTo>
                <a:lnTo>
                  <a:pt x="0" y="0"/>
                </a:lnTo>
                <a:close/>
              </a:path>
            </a:pathLst>
          </a:custGeom>
          <a:blipFill>
            <a:blip>
              <a:extLst>
                <a:ext uri="{96DAC541-7B7A-43D3-8B79-37D633B846F1}">
                  <asvg:svgBlip xmlns:asvg="http://schemas.microsoft.com/office/drawing/2016/SVG/main" r:embed="rId10"/>
                </a:ext>
              </a:extLst>
            </a:blip>
            <a:stretch>
              <a:fillRect/>
            </a:stretch>
          </a:blipFill>
        </p:spPr>
        <p:txBody>
          <a:bodyPr/>
          <a:lstStyle/>
          <a:p>
            <a:endParaRPr lang="en-US"/>
          </a:p>
        </p:txBody>
      </p:sp>
    </p:spTree>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563178" y="7349120"/>
            <a:ext cx="11161644" cy="5190164"/>
          </a:xfrm>
          <a:custGeom>
            <a:avLst/>
            <a:gdLst/>
            <a:ahLst/>
            <a:cxnLst/>
            <a:rect l="l" t="t" r="r" b="b"/>
            <a:pathLst>
              <a:path w="11161644" h="5190164">
                <a:moveTo>
                  <a:pt x="0" y="0"/>
                </a:moveTo>
                <a:lnTo>
                  <a:pt x="11161644" y="0"/>
                </a:lnTo>
                <a:lnTo>
                  <a:pt x="11161644" y="5190164"/>
                </a:lnTo>
                <a:lnTo>
                  <a:pt x="0" y="5190164"/>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8412844" y="4510136"/>
            <a:ext cx="1462312" cy="1266728"/>
          </a:xfrm>
          <a:custGeom>
            <a:avLst/>
            <a:gdLst/>
            <a:ahLst/>
            <a:cxnLst/>
            <a:rect l="l" t="t" r="r" b="b"/>
            <a:pathLst>
              <a:path w="1462312" h="1266728">
                <a:moveTo>
                  <a:pt x="0" y="0"/>
                </a:moveTo>
                <a:lnTo>
                  <a:pt x="1462312" y="0"/>
                </a:lnTo>
                <a:lnTo>
                  <a:pt x="1462312" y="1266728"/>
                </a:lnTo>
                <a:lnTo>
                  <a:pt x="0" y="1266728"/>
                </a:lnTo>
                <a:lnTo>
                  <a:pt x="0" y="0"/>
                </a:lnTo>
                <a:close/>
              </a:path>
            </a:pathLst>
          </a:custGeom>
          <a:blipFill>
            <a:blip>
              <a:extLst>
                <a:ext uri="{96DAC541-7B7A-43D3-8B79-37D633B846F1}">
                  <asvg:svgBlip xmlns:asvg="http://schemas.microsoft.com/office/drawing/2016/SVG/main" r:embed="rId5"/>
                </a:ext>
              </a:extLst>
            </a:blip>
            <a:stretch>
              <a:fillRect l="-151" r="-151"/>
            </a:stretch>
          </a:blipFill>
        </p:spPr>
        <p:txBody>
          <a:bodyPr/>
          <a:lstStyle/>
          <a:p>
            <a:endParaRPr lang="en-US"/>
          </a:p>
        </p:txBody>
      </p:sp>
      <p:sp>
        <p:nvSpPr>
          <p:cNvPr id="4" name="TextBox 4"/>
          <p:cNvSpPr txBox="1"/>
          <p:nvPr/>
        </p:nvSpPr>
        <p:spPr>
          <a:xfrm>
            <a:off x="2461569" y="3156464"/>
            <a:ext cx="13364862" cy="2707344"/>
          </a:xfrm>
          <a:prstGeom prst="rect">
            <a:avLst/>
          </a:prstGeom>
        </p:spPr>
        <p:txBody>
          <a:bodyPr wrap="square" lIns="0" tIns="0" rIns="0" bIns="0" rtlCol="0" anchor="t">
            <a:spAutoFit/>
          </a:bodyPr>
          <a:lstStyle/>
          <a:p>
            <a:pPr algn="ctr">
              <a:lnSpc>
                <a:spcPts val="4199"/>
              </a:lnSpc>
            </a:pPr>
            <a:r>
              <a:rPr lang="en-US" sz="4400">
                <a:solidFill>
                  <a:srgbClr val="000000"/>
                </a:solidFill>
                <a:latin typeface="Calibri (MS)"/>
                <a:ea typeface="Calibri (MS)"/>
                <a:cs typeface="Calibri (MS)"/>
                <a:sym typeface="Calibri (MS)"/>
              </a:rPr>
              <a:t>Building strong relationships with donors is crucial for long-term success in fundraising. </a:t>
            </a:r>
          </a:p>
          <a:p>
            <a:pPr algn="ctr">
              <a:lnSpc>
                <a:spcPts val="4199"/>
              </a:lnSpc>
            </a:pPr>
            <a:endParaRPr lang="en-US" sz="4400">
              <a:solidFill>
                <a:srgbClr val="000000"/>
              </a:solidFill>
              <a:latin typeface="Calibri (MS)"/>
              <a:ea typeface="Calibri (MS)"/>
              <a:cs typeface="Calibri (MS)"/>
              <a:sym typeface="Calibri (MS)"/>
            </a:endParaRPr>
          </a:p>
          <a:p>
            <a:pPr algn="ctr">
              <a:lnSpc>
                <a:spcPts val="4199"/>
              </a:lnSpc>
            </a:pPr>
            <a:r>
              <a:rPr lang="en-US" sz="4400">
                <a:solidFill>
                  <a:srgbClr val="000000"/>
                </a:solidFill>
                <a:latin typeface="Calibri (MS)"/>
                <a:ea typeface="Calibri (MS)"/>
                <a:cs typeface="Calibri (MS)"/>
                <a:sym typeface="Calibri (MS)"/>
              </a:rPr>
              <a:t>Engaging and retaining donors leads to sustainable support for your club!</a:t>
            </a:r>
            <a:endParaRPr lang="en-US" sz="4400">
              <a:solidFill>
                <a:srgbClr val="000000"/>
              </a:solidFill>
              <a:latin typeface="Calibri (MS)"/>
              <a:ea typeface="Calibri (MS)"/>
              <a:cs typeface="Calibri (MS)"/>
            </a:endParaRPr>
          </a:p>
        </p:txBody>
      </p:sp>
      <p:sp>
        <p:nvSpPr>
          <p:cNvPr id="6" name="TextBox 6"/>
          <p:cNvSpPr txBox="1"/>
          <p:nvPr/>
        </p:nvSpPr>
        <p:spPr>
          <a:xfrm>
            <a:off x="0" y="1028700"/>
            <a:ext cx="18288000" cy="1000274"/>
          </a:xfrm>
          <a:prstGeom prst="rect">
            <a:avLst/>
          </a:prstGeom>
        </p:spPr>
        <p:txBody>
          <a:bodyPr wrap="square" lIns="0" tIns="0" rIns="0" bIns="0" rtlCol="0" anchor="t">
            <a:spAutoFit/>
          </a:bodyPr>
          <a:lstStyle/>
          <a:p>
            <a:pPr algn="ctr">
              <a:lnSpc>
                <a:spcPts val="7799"/>
              </a:lnSpc>
            </a:pPr>
            <a:r>
              <a:rPr lang="en-US" sz="6500">
                <a:solidFill>
                  <a:srgbClr val="293374"/>
                </a:solidFill>
                <a:latin typeface="Effra"/>
                <a:ea typeface="Effra"/>
                <a:cs typeface="Effra"/>
                <a:sym typeface="Effra"/>
              </a:rPr>
              <a:t>Increasing Donor Engagement and Retention</a:t>
            </a:r>
          </a:p>
        </p:txBody>
      </p:sp>
      <p:sp>
        <p:nvSpPr>
          <p:cNvPr id="7" name="Freeform 7"/>
          <p:cNvSpPr/>
          <p:nvPr/>
        </p:nvSpPr>
        <p:spPr>
          <a:xfrm>
            <a:off x="15193206" y="9043031"/>
            <a:ext cx="2413246" cy="554217"/>
          </a:xfrm>
          <a:custGeom>
            <a:avLst/>
            <a:gdLst/>
            <a:ahLst/>
            <a:cxnLst/>
            <a:rect l="l" t="t" r="r" b="b"/>
            <a:pathLst>
              <a:path w="2413246" h="554217">
                <a:moveTo>
                  <a:pt x="0" y="0"/>
                </a:moveTo>
                <a:lnTo>
                  <a:pt x="2413246" y="0"/>
                </a:lnTo>
                <a:lnTo>
                  <a:pt x="2413246" y="554217"/>
                </a:lnTo>
                <a:lnTo>
                  <a:pt x="0" y="554217"/>
                </a:lnTo>
                <a:lnTo>
                  <a:pt x="0" y="0"/>
                </a:lnTo>
                <a:close/>
              </a:path>
            </a:pathLst>
          </a:custGeom>
          <a:blipFill>
            <a:blip r:embed="rId6"/>
            <a:stretch>
              <a:fillRect l="-198" r="-198"/>
            </a:stretch>
          </a:blipFill>
        </p:spPr>
        <p:txBody>
          <a:bodyPr/>
          <a:lstStyle/>
          <a:p>
            <a:endParaRPr lang="en-US"/>
          </a:p>
        </p:txBody>
      </p:sp>
    </p:spTree>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55BAFF-9686-236E-FFB9-E4A9C2E0B30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5394258-8049-1319-E081-D60BB4CE56CF}"/>
              </a:ext>
            </a:extLst>
          </p:cNvPr>
          <p:cNvGrpSpPr/>
          <p:nvPr/>
        </p:nvGrpSpPr>
        <p:grpSpPr>
          <a:xfrm rot="5400000">
            <a:off x="1369991" y="3805710"/>
            <a:ext cx="500647" cy="438066"/>
            <a:chOff x="0" y="0"/>
            <a:chExt cx="812800" cy="711200"/>
          </a:xfrm>
        </p:grpSpPr>
        <p:sp>
          <p:nvSpPr>
            <p:cNvPr id="3" name="Freeform 3">
              <a:extLst>
                <a:ext uri="{FF2B5EF4-FFF2-40B4-BE49-F238E27FC236}">
                  <a16:creationId xmlns:a16="http://schemas.microsoft.com/office/drawing/2014/main" id="{074C9E48-8A61-BF95-EF95-16EFC2771900}"/>
                </a:ext>
              </a:extLst>
            </p:cNvPr>
            <p:cNvSpPr/>
            <p:nvPr/>
          </p:nvSpPr>
          <p:spPr>
            <a:xfrm>
              <a:off x="60851" y="89740"/>
              <a:ext cx="691098" cy="621460"/>
            </a:xfrm>
            <a:custGeom>
              <a:avLst/>
              <a:gdLst/>
              <a:ahLst/>
              <a:cxnLst/>
              <a:rect l="l" t="t" r="r" b="b"/>
              <a:pathLst>
                <a:path w="691098" h="621460">
                  <a:moveTo>
                    <a:pt x="422271" y="44524"/>
                  </a:moveTo>
                  <a:lnTo>
                    <a:pt x="675227" y="487196"/>
                  </a:lnTo>
                  <a:cubicBezTo>
                    <a:pt x="691098" y="514971"/>
                    <a:pt x="690984" y="549095"/>
                    <a:pt x="674928" y="576763"/>
                  </a:cubicBezTo>
                  <a:cubicBezTo>
                    <a:pt x="658871" y="604431"/>
                    <a:pt x="629300" y="621460"/>
                    <a:pt x="597311" y="621460"/>
                  </a:cubicBezTo>
                  <a:lnTo>
                    <a:pt x="93787" y="621460"/>
                  </a:lnTo>
                  <a:cubicBezTo>
                    <a:pt x="61798" y="621460"/>
                    <a:pt x="32227" y="604431"/>
                    <a:pt x="16170" y="576763"/>
                  </a:cubicBezTo>
                  <a:cubicBezTo>
                    <a:pt x="114" y="549095"/>
                    <a:pt x="0" y="514971"/>
                    <a:pt x="15871" y="487196"/>
                  </a:cubicBezTo>
                  <a:lnTo>
                    <a:pt x="268827" y="44524"/>
                  </a:lnTo>
                  <a:cubicBezTo>
                    <a:pt x="284560" y="16991"/>
                    <a:pt x="313839" y="0"/>
                    <a:pt x="345549" y="0"/>
                  </a:cubicBezTo>
                  <a:cubicBezTo>
                    <a:pt x="377259" y="0"/>
                    <a:pt x="406538" y="16991"/>
                    <a:pt x="422271" y="44524"/>
                  </a:cubicBezTo>
                  <a:close/>
                </a:path>
              </a:pathLst>
            </a:custGeom>
            <a:solidFill>
              <a:srgbClr val="293374">
                <a:alpha val="89804"/>
              </a:srgbClr>
            </a:solidFill>
          </p:spPr>
          <p:txBody>
            <a:bodyPr/>
            <a:lstStyle/>
            <a:p>
              <a:endParaRPr lang="en-US"/>
            </a:p>
          </p:txBody>
        </p:sp>
        <p:sp>
          <p:nvSpPr>
            <p:cNvPr id="4" name="TextBox 4">
              <a:extLst>
                <a:ext uri="{FF2B5EF4-FFF2-40B4-BE49-F238E27FC236}">
                  <a16:creationId xmlns:a16="http://schemas.microsoft.com/office/drawing/2014/main" id="{240FA44D-1DCC-E47F-42EC-3CA845FCEACE}"/>
                </a:ext>
              </a:extLst>
            </p:cNvPr>
            <p:cNvSpPr txBox="1"/>
            <p:nvPr/>
          </p:nvSpPr>
          <p:spPr>
            <a:xfrm>
              <a:off x="127000" y="263525"/>
              <a:ext cx="558800" cy="396875"/>
            </a:xfrm>
            <a:prstGeom prst="rect">
              <a:avLst/>
            </a:prstGeom>
          </p:spPr>
          <p:txBody>
            <a:bodyPr lIns="50800" tIns="50800" rIns="50800" bIns="50800" rtlCol="0" anchor="ctr"/>
            <a:lstStyle/>
            <a:p>
              <a:pPr algn="ctr">
                <a:lnSpc>
                  <a:spcPts val="3750"/>
                </a:lnSpc>
              </a:pPr>
              <a:endParaRPr/>
            </a:p>
          </p:txBody>
        </p:sp>
      </p:grpSp>
      <p:grpSp>
        <p:nvGrpSpPr>
          <p:cNvPr id="5" name="Group 5">
            <a:extLst>
              <a:ext uri="{FF2B5EF4-FFF2-40B4-BE49-F238E27FC236}">
                <a16:creationId xmlns:a16="http://schemas.microsoft.com/office/drawing/2014/main" id="{FAD7A7D3-A67C-03D0-4F06-A55B4F41F0AC}"/>
              </a:ext>
            </a:extLst>
          </p:cNvPr>
          <p:cNvGrpSpPr/>
          <p:nvPr/>
        </p:nvGrpSpPr>
        <p:grpSpPr>
          <a:xfrm rot="5400000">
            <a:off x="1401281" y="7641847"/>
            <a:ext cx="500647" cy="438066"/>
            <a:chOff x="0" y="0"/>
            <a:chExt cx="812800" cy="711200"/>
          </a:xfrm>
        </p:grpSpPr>
        <p:sp>
          <p:nvSpPr>
            <p:cNvPr id="6" name="Freeform 6">
              <a:extLst>
                <a:ext uri="{FF2B5EF4-FFF2-40B4-BE49-F238E27FC236}">
                  <a16:creationId xmlns:a16="http://schemas.microsoft.com/office/drawing/2014/main" id="{4A726A8C-D966-D389-BCBA-0A896EB07315}"/>
                </a:ext>
              </a:extLst>
            </p:cNvPr>
            <p:cNvSpPr/>
            <p:nvPr/>
          </p:nvSpPr>
          <p:spPr>
            <a:xfrm>
              <a:off x="60851" y="89740"/>
              <a:ext cx="691098" cy="621460"/>
            </a:xfrm>
            <a:custGeom>
              <a:avLst/>
              <a:gdLst/>
              <a:ahLst/>
              <a:cxnLst/>
              <a:rect l="l" t="t" r="r" b="b"/>
              <a:pathLst>
                <a:path w="691098" h="621460">
                  <a:moveTo>
                    <a:pt x="422271" y="44524"/>
                  </a:moveTo>
                  <a:lnTo>
                    <a:pt x="675227" y="487196"/>
                  </a:lnTo>
                  <a:cubicBezTo>
                    <a:pt x="691098" y="514971"/>
                    <a:pt x="690984" y="549095"/>
                    <a:pt x="674928" y="576763"/>
                  </a:cubicBezTo>
                  <a:cubicBezTo>
                    <a:pt x="658871" y="604431"/>
                    <a:pt x="629300" y="621460"/>
                    <a:pt x="597311" y="621460"/>
                  </a:cubicBezTo>
                  <a:lnTo>
                    <a:pt x="93787" y="621460"/>
                  </a:lnTo>
                  <a:cubicBezTo>
                    <a:pt x="61798" y="621460"/>
                    <a:pt x="32227" y="604431"/>
                    <a:pt x="16170" y="576763"/>
                  </a:cubicBezTo>
                  <a:cubicBezTo>
                    <a:pt x="114" y="549095"/>
                    <a:pt x="0" y="514971"/>
                    <a:pt x="15871" y="487196"/>
                  </a:cubicBezTo>
                  <a:lnTo>
                    <a:pt x="268827" y="44524"/>
                  </a:lnTo>
                  <a:cubicBezTo>
                    <a:pt x="284560" y="16991"/>
                    <a:pt x="313839" y="0"/>
                    <a:pt x="345549" y="0"/>
                  </a:cubicBezTo>
                  <a:cubicBezTo>
                    <a:pt x="377259" y="0"/>
                    <a:pt x="406538" y="16991"/>
                    <a:pt x="422271" y="44524"/>
                  </a:cubicBezTo>
                  <a:close/>
                </a:path>
              </a:pathLst>
            </a:custGeom>
            <a:solidFill>
              <a:srgbClr val="293374">
                <a:alpha val="89804"/>
              </a:srgbClr>
            </a:solidFill>
          </p:spPr>
          <p:txBody>
            <a:bodyPr/>
            <a:lstStyle/>
            <a:p>
              <a:endParaRPr lang="en-US"/>
            </a:p>
          </p:txBody>
        </p:sp>
        <p:sp>
          <p:nvSpPr>
            <p:cNvPr id="7" name="TextBox 7">
              <a:extLst>
                <a:ext uri="{FF2B5EF4-FFF2-40B4-BE49-F238E27FC236}">
                  <a16:creationId xmlns:a16="http://schemas.microsoft.com/office/drawing/2014/main" id="{374AEA2F-E01D-A8DE-34CC-B98907B3962F}"/>
                </a:ext>
              </a:extLst>
            </p:cNvPr>
            <p:cNvSpPr txBox="1"/>
            <p:nvPr/>
          </p:nvSpPr>
          <p:spPr>
            <a:xfrm>
              <a:off x="127000" y="263525"/>
              <a:ext cx="558800" cy="396875"/>
            </a:xfrm>
            <a:prstGeom prst="rect">
              <a:avLst/>
            </a:prstGeom>
          </p:spPr>
          <p:txBody>
            <a:bodyPr lIns="50800" tIns="50800" rIns="50800" bIns="50800" rtlCol="0" anchor="ctr"/>
            <a:lstStyle/>
            <a:p>
              <a:pPr algn="ctr">
                <a:lnSpc>
                  <a:spcPts val="3750"/>
                </a:lnSpc>
              </a:pPr>
              <a:endParaRPr/>
            </a:p>
          </p:txBody>
        </p:sp>
      </p:grpSp>
      <p:grpSp>
        <p:nvGrpSpPr>
          <p:cNvPr id="8" name="Group 8">
            <a:extLst>
              <a:ext uri="{FF2B5EF4-FFF2-40B4-BE49-F238E27FC236}">
                <a16:creationId xmlns:a16="http://schemas.microsoft.com/office/drawing/2014/main" id="{25964F42-4335-57FD-7C8F-6E8C5DB9B9B0}"/>
              </a:ext>
            </a:extLst>
          </p:cNvPr>
          <p:cNvGrpSpPr/>
          <p:nvPr/>
        </p:nvGrpSpPr>
        <p:grpSpPr>
          <a:xfrm>
            <a:off x="14295323" y="-210514"/>
            <a:ext cx="9483991" cy="12212363"/>
            <a:chOff x="0" y="0"/>
            <a:chExt cx="1207697" cy="1555130"/>
          </a:xfrm>
        </p:grpSpPr>
        <p:sp>
          <p:nvSpPr>
            <p:cNvPr id="9" name="Freeform 9">
              <a:extLst>
                <a:ext uri="{FF2B5EF4-FFF2-40B4-BE49-F238E27FC236}">
                  <a16:creationId xmlns:a16="http://schemas.microsoft.com/office/drawing/2014/main" id="{FA171B54-9821-8B1B-44E6-B7F04B09A3BF}"/>
                </a:ext>
              </a:extLst>
            </p:cNvPr>
            <p:cNvSpPr/>
            <p:nvPr/>
          </p:nvSpPr>
          <p:spPr>
            <a:xfrm>
              <a:off x="0" y="0"/>
              <a:ext cx="1207697" cy="1555130"/>
            </a:xfrm>
            <a:custGeom>
              <a:avLst/>
              <a:gdLst/>
              <a:ahLst/>
              <a:cxnLst/>
              <a:rect l="l" t="t" r="r" b="b"/>
              <a:pathLst>
                <a:path w="1207697" h="1555130">
                  <a:moveTo>
                    <a:pt x="603849" y="0"/>
                  </a:moveTo>
                  <a:cubicBezTo>
                    <a:pt x="270352" y="0"/>
                    <a:pt x="0" y="348128"/>
                    <a:pt x="0" y="777565"/>
                  </a:cubicBezTo>
                  <a:cubicBezTo>
                    <a:pt x="0" y="1207002"/>
                    <a:pt x="270352" y="1555130"/>
                    <a:pt x="603849" y="1555130"/>
                  </a:cubicBezTo>
                  <a:cubicBezTo>
                    <a:pt x="937345" y="1555130"/>
                    <a:pt x="1207697" y="1207002"/>
                    <a:pt x="1207697" y="777565"/>
                  </a:cubicBezTo>
                  <a:cubicBezTo>
                    <a:pt x="1207697" y="348128"/>
                    <a:pt x="937345" y="0"/>
                    <a:pt x="603849" y="0"/>
                  </a:cubicBezTo>
                  <a:close/>
                </a:path>
              </a:pathLst>
            </a:custGeom>
            <a:gradFill rotWithShape="1">
              <a:gsLst>
                <a:gs pos="0">
                  <a:srgbClr val="649CDC">
                    <a:alpha val="100000"/>
                  </a:srgbClr>
                </a:gs>
                <a:gs pos="100000">
                  <a:srgbClr val="19317D">
                    <a:alpha val="100000"/>
                  </a:srgbClr>
                </a:gs>
              </a:gsLst>
              <a:lin ang="0"/>
            </a:gradFill>
          </p:spPr>
          <p:txBody>
            <a:bodyPr/>
            <a:lstStyle/>
            <a:p>
              <a:endParaRPr lang="en-US"/>
            </a:p>
          </p:txBody>
        </p:sp>
        <p:sp>
          <p:nvSpPr>
            <p:cNvPr id="10" name="TextBox 10">
              <a:extLst>
                <a:ext uri="{FF2B5EF4-FFF2-40B4-BE49-F238E27FC236}">
                  <a16:creationId xmlns:a16="http://schemas.microsoft.com/office/drawing/2014/main" id="{736C2E36-0A07-5ED8-BBCD-452106E40EB0}"/>
                </a:ext>
              </a:extLst>
            </p:cNvPr>
            <p:cNvSpPr txBox="1"/>
            <p:nvPr/>
          </p:nvSpPr>
          <p:spPr>
            <a:xfrm>
              <a:off x="113222" y="79118"/>
              <a:ext cx="981254" cy="1330218"/>
            </a:xfrm>
            <a:prstGeom prst="rect">
              <a:avLst/>
            </a:prstGeom>
          </p:spPr>
          <p:txBody>
            <a:bodyPr lIns="50800" tIns="50800" rIns="50800" bIns="50800" rtlCol="0" anchor="ctr"/>
            <a:lstStyle/>
            <a:p>
              <a:pPr algn="ctr">
                <a:lnSpc>
                  <a:spcPts val="3750"/>
                </a:lnSpc>
              </a:pPr>
              <a:endParaRPr/>
            </a:p>
          </p:txBody>
        </p:sp>
      </p:grpSp>
      <p:sp>
        <p:nvSpPr>
          <p:cNvPr id="11" name="Freeform 11">
            <a:extLst>
              <a:ext uri="{FF2B5EF4-FFF2-40B4-BE49-F238E27FC236}">
                <a16:creationId xmlns:a16="http://schemas.microsoft.com/office/drawing/2014/main" id="{88F50701-4781-3C5A-D901-DB6600D2F5AF}"/>
              </a:ext>
            </a:extLst>
          </p:cNvPr>
          <p:cNvSpPr/>
          <p:nvPr/>
        </p:nvSpPr>
        <p:spPr>
          <a:xfrm rot="1102074" flipH="1">
            <a:off x="-5048077" y="6018994"/>
            <a:ext cx="16114424" cy="12188364"/>
          </a:xfrm>
          <a:custGeom>
            <a:avLst/>
            <a:gdLst/>
            <a:ahLst/>
            <a:cxnLst/>
            <a:rect l="l" t="t" r="r" b="b"/>
            <a:pathLst>
              <a:path w="16114424" h="12188364">
                <a:moveTo>
                  <a:pt x="16114424" y="0"/>
                </a:moveTo>
                <a:lnTo>
                  <a:pt x="0" y="0"/>
                </a:lnTo>
                <a:lnTo>
                  <a:pt x="0" y="12188365"/>
                </a:lnTo>
                <a:lnTo>
                  <a:pt x="16114424" y="12188365"/>
                </a:lnTo>
                <a:lnTo>
                  <a:pt x="16114424" y="0"/>
                </a:lnTo>
                <a:close/>
              </a:path>
            </a:pathLst>
          </a:custGeom>
          <a:blipFill>
            <a:blip>
              <a:alphaModFix amt="3000"/>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12" name="Group 12">
            <a:extLst>
              <a:ext uri="{FF2B5EF4-FFF2-40B4-BE49-F238E27FC236}">
                <a16:creationId xmlns:a16="http://schemas.microsoft.com/office/drawing/2014/main" id="{C73045AA-CE1A-BBBB-E0BA-CFA6D12D04AA}"/>
              </a:ext>
            </a:extLst>
          </p:cNvPr>
          <p:cNvGrpSpPr/>
          <p:nvPr/>
        </p:nvGrpSpPr>
        <p:grpSpPr>
          <a:xfrm rot="5400000">
            <a:off x="1369991" y="4714977"/>
            <a:ext cx="500647" cy="438066"/>
            <a:chOff x="0" y="0"/>
            <a:chExt cx="812800" cy="711200"/>
          </a:xfrm>
        </p:grpSpPr>
        <p:sp>
          <p:nvSpPr>
            <p:cNvPr id="13" name="Freeform 13">
              <a:extLst>
                <a:ext uri="{FF2B5EF4-FFF2-40B4-BE49-F238E27FC236}">
                  <a16:creationId xmlns:a16="http://schemas.microsoft.com/office/drawing/2014/main" id="{A756E27C-B800-88D9-680C-92B54DAAE52E}"/>
                </a:ext>
              </a:extLst>
            </p:cNvPr>
            <p:cNvSpPr/>
            <p:nvPr/>
          </p:nvSpPr>
          <p:spPr>
            <a:xfrm>
              <a:off x="60851" y="89740"/>
              <a:ext cx="691098" cy="621460"/>
            </a:xfrm>
            <a:custGeom>
              <a:avLst/>
              <a:gdLst/>
              <a:ahLst/>
              <a:cxnLst/>
              <a:rect l="l" t="t" r="r" b="b"/>
              <a:pathLst>
                <a:path w="691098" h="621460">
                  <a:moveTo>
                    <a:pt x="422271" y="44524"/>
                  </a:moveTo>
                  <a:lnTo>
                    <a:pt x="675227" y="487196"/>
                  </a:lnTo>
                  <a:cubicBezTo>
                    <a:pt x="691098" y="514971"/>
                    <a:pt x="690984" y="549095"/>
                    <a:pt x="674928" y="576763"/>
                  </a:cubicBezTo>
                  <a:cubicBezTo>
                    <a:pt x="658871" y="604431"/>
                    <a:pt x="629300" y="621460"/>
                    <a:pt x="597311" y="621460"/>
                  </a:cubicBezTo>
                  <a:lnTo>
                    <a:pt x="93787" y="621460"/>
                  </a:lnTo>
                  <a:cubicBezTo>
                    <a:pt x="61798" y="621460"/>
                    <a:pt x="32227" y="604431"/>
                    <a:pt x="16170" y="576763"/>
                  </a:cubicBezTo>
                  <a:cubicBezTo>
                    <a:pt x="114" y="549095"/>
                    <a:pt x="0" y="514971"/>
                    <a:pt x="15871" y="487196"/>
                  </a:cubicBezTo>
                  <a:lnTo>
                    <a:pt x="268827" y="44524"/>
                  </a:lnTo>
                  <a:cubicBezTo>
                    <a:pt x="284560" y="16991"/>
                    <a:pt x="313839" y="0"/>
                    <a:pt x="345549" y="0"/>
                  </a:cubicBezTo>
                  <a:cubicBezTo>
                    <a:pt x="377259" y="0"/>
                    <a:pt x="406538" y="16991"/>
                    <a:pt x="422271" y="44524"/>
                  </a:cubicBezTo>
                  <a:close/>
                </a:path>
              </a:pathLst>
            </a:custGeom>
            <a:solidFill>
              <a:srgbClr val="518BC9">
                <a:alpha val="89804"/>
              </a:srgbClr>
            </a:solidFill>
          </p:spPr>
          <p:txBody>
            <a:bodyPr/>
            <a:lstStyle/>
            <a:p>
              <a:endParaRPr lang="en-US"/>
            </a:p>
          </p:txBody>
        </p:sp>
        <p:sp>
          <p:nvSpPr>
            <p:cNvPr id="14" name="TextBox 14">
              <a:extLst>
                <a:ext uri="{FF2B5EF4-FFF2-40B4-BE49-F238E27FC236}">
                  <a16:creationId xmlns:a16="http://schemas.microsoft.com/office/drawing/2014/main" id="{5773C1D7-01D8-2F62-33D7-BFDCBEF5A5B9}"/>
                </a:ext>
              </a:extLst>
            </p:cNvPr>
            <p:cNvSpPr txBox="1"/>
            <p:nvPr/>
          </p:nvSpPr>
          <p:spPr>
            <a:xfrm>
              <a:off x="127000" y="263525"/>
              <a:ext cx="558800" cy="396875"/>
            </a:xfrm>
            <a:prstGeom prst="rect">
              <a:avLst/>
            </a:prstGeom>
          </p:spPr>
          <p:txBody>
            <a:bodyPr lIns="50800" tIns="50800" rIns="50800" bIns="50800" rtlCol="0" anchor="ctr"/>
            <a:lstStyle/>
            <a:p>
              <a:pPr algn="ctr">
                <a:lnSpc>
                  <a:spcPts val="3750"/>
                </a:lnSpc>
              </a:pPr>
              <a:endParaRPr/>
            </a:p>
          </p:txBody>
        </p:sp>
      </p:grpSp>
      <p:grpSp>
        <p:nvGrpSpPr>
          <p:cNvPr id="18" name="Group 18">
            <a:extLst>
              <a:ext uri="{FF2B5EF4-FFF2-40B4-BE49-F238E27FC236}">
                <a16:creationId xmlns:a16="http://schemas.microsoft.com/office/drawing/2014/main" id="{BFD9050D-AC86-7BDC-75FD-9AC17EE1305D}"/>
              </a:ext>
            </a:extLst>
          </p:cNvPr>
          <p:cNvGrpSpPr/>
          <p:nvPr/>
        </p:nvGrpSpPr>
        <p:grpSpPr>
          <a:xfrm rot="5400000">
            <a:off x="1369991" y="5676635"/>
            <a:ext cx="500647" cy="438066"/>
            <a:chOff x="0" y="0"/>
            <a:chExt cx="812800" cy="711200"/>
          </a:xfrm>
        </p:grpSpPr>
        <p:sp>
          <p:nvSpPr>
            <p:cNvPr id="19" name="Freeform 19">
              <a:extLst>
                <a:ext uri="{FF2B5EF4-FFF2-40B4-BE49-F238E27FC236}">
                  <a16:creationId xmlns:a16="http://schemas.microsoft.com/office/drawing/2014/main" id="{706135CA-BFE2-9B90-BCE8-B3DD0EFF3969}"/>
                </a:ext>
              </a:extLst>
            </p:cNvPr>
            <p:cNvSpPr/>
            <p:nvPr/>
          </p:nvSpPr>
          <p:spPr>
            <a:xfrm>
              <a:off x="60851" y="89740"/>
              <a:ext cx="691098" cy="621460"/>
            </a:xfrm>
            <a:custGeom>
              <a:avLst/>
              <a:gdLst/>
              <a:ahLst/>
              <a:cxnLst/>
              <a:rect l="l" t="t" r="r" b="b"/>
              <a:pathLst>
                <a:path w="691098" h="621460">
                  <a:moveTo>
                    <a:pt x="422271" y="44524"/>
                  </a:moveTo>
                  <a:lnTo>
                    <a:pt x="675227" y="487196"/>
                  </a:lnTo>
                  <a:cubicBezTo>
                    <a:pt x="691098" y="514971"/>
                    <a:pt x="690984" y="549095"/>
                    <a:pt x="674928" y="576763"/>
                  </a:cubicBezTo>
                  <a:cubicBezTo>
                    <a:pt x="658871" y="604431"/>
                    <a:pt x="629300" y="621460"/>
                    <a:pt x="597311" y="621460"/>
                  </a:cubicBezTo>
                  <a:lnTo>
                    <a:pt x="93787" y="621460"/>
                  </a:lnTo>
                  <a:cubicBezTo>
                    <a:pt x="61798" y="621460"/>
                    <a:pt x="32227" y="604431"/>
                    <a:pt x="16170" y="576763"/>
                  </a:cubicBezTo>
                  <a:cubicBezTo>
                    <a:pt x="114" y="549095"/>
                    <a:pt x="0" y="514971"/>
                    <a:pt x="15871" y="487196"/>
                  </a:cubicBezTo>
                  <a:lnTo>
                    <a:pt x="268827" y="44524"/>
                  </a:lnTo>
                  <a:cubicBezTo>
                    <a:pt x="284560" y="16991"/>
                    <a:pt x="313839" y="0"/>
                    <a:pt x="345549" y="0"/>
                  </a:cubicBezTo>
                  <a:cubicBezTo>
                    <a:pt x="377259" y="0"/>
                    <a:pt x="406538" y="16991"/>
                    <a:pt x="422271" y="44524"/>
                  </a:cubicBezTo>
                  <a:close/>
                </a:path>
              </a:pathLst>
            </a:custGeom>
            <a:solidFill>
              <a:srgbClr val="BB4075">
                <a:alpha val="89804"/>
              </a:srgbClr>
            </a:solidFill>
          </p:spPr>
          <p:txBody>
            <a:bodyPr/>
            <a:lstStyle/>
            <a:p>
              <a:endParaRPr lang="en-US"/>
            </a:p>
          </p:txBody>
        </p:sp>
        <p:sp>
          <p:nvSpPr>
            <p:cNvPr id="20" name="TextBox 20">
              <a:extLst>
                <a:ext uri="{FF2B5EF4-FFF2-40B4-BE49-F238E27FC236}">
                  <a16:creationId xmlns:a16="http://schemas.microsoft.com/office/drawing/2014/main" id="{F778FA11-1A27-60DA-FF59-5BF715A977D3}"/>
                </a:ext>
              </a:extLst>
            </p:cNvPr>
            <p:cNvSpPr txBox="1"/>
            <p:nvPr/>
          </p:nvSpPr>
          <p:spPr>
            <a:xfrm>
              <a:off x="127000" y="263525"/>
              <a:ext cx="558800" cy="396875"/>
            </a:xfrm>
            <a:prstGeom prst="rect">
              <a:avLst/>
            </a:prstGeom>
          </p:spPr>
          <p:txBody>
            <a:bodyPr lIns="50800" tIns="50800" rIns="50800" bIns="50800" rtlCol="0" anchor="ctr"/>
            <a:lstStyle/>
            <a:p>
              <a:pPr algn="ctr">
                <a:lnSpc>
                  <a:spcPts val="3750"/>
                </a:lnSpc>
              </a:pPr>
              <a:endParaRPr/>
            </a:p>
          </p:txBody>
        </p:sp>
      </p:grpSp>
      <p:grpSp>
        <p:nvGrpSpPr>
          <p:cNvPr id="21" name="Group 21">
            <a:extLst>
              <a:ext uri="{FF2B5EF4-FFF2-40B4-BE49-F238E27FC236}">
                <a16:creationId xmlns:a16="http://schemas.microsoft.com/office/drawing/2014/main" id="{855B5541-BE46-E322-1F70-94F073C2907E}"/>
              </a:ext>
            </a:extLst>
          </p:cNvPr>
          <p:cNvGrpSpPr/>
          <p:nvPr/>
        </p:nvGrpSpPr>
        <p:grpSpPr>
          <a:xfrm rot="5400000">
            <a:off x="1369991" y="6676392"/>
            <a:ext cx="500647" cy="438066"/>
            <a:chOff x="0" y="0"/>
            <a:chExt cx="812800" cy="711200"/>
          </a:xfrm>
        </p:grpSpPr>
        <p:sp>
          <p:nvSpPr>
            <p:cNvPr id="22" name="Freeform 22">
              <a:extLst>
                <a:ext uri="{FF2B5EF4-FFF2-40B4-BE49-F238E27FC236}">
                  <a16:creationId xmlns:a16="http://schemas.microsoft.com/office/drawing/2014/main" id="{B8EEC997-89AB-49CF-0706-022B14382661}"/>
                </a:ext>
              </a:extLst>
            </p:cNvPr>
            <p:cNvSpPr/>
            <p:nvPr/>
          </p:nvSpPr>
          <p:spPr>
            <a:xfrm>
              <a:off x="60851" y="89740"/>
              <a:ext cx="691098" cy="621460"/>
            </a:xfrm>
            <a:custGeom>
              <a:avLst/>
              <a:gdLst/>
              <a:ahLst/>
              <a:cxnLst/>
              <a:rect l="l" t="t" r="r" b="b"/>
              <a:pathLst>
                <a:path w="691098" h="621460">
                  <a:moveTo>
                    <a:pt x="422271" y="44524"/>
                  </a:moveTo>
                  <a:lnTo>
                    <a:pt x="675227" y="487196"/>
                  </a:lnTo>
                  <a:cubicBezTo>
                    <a:pt x="691098" y="514971"/>
                    <a:pt x="690984" y="549095"/>
                    <a:pt x="674928" y="576763"/>
                  </a:cubicBezTo>
                  <a:cubicBezTo>
                    <a:pt x="658871" y="604431"/>
                    <a:pt x="629300" y="621460"/>
                    <a:pt x="597311" y="621460"/>
                  </a:cubicBezTo>
                  <a:lnTo>
                    <a:pt x="93787" y="621460"/>
                  </a:lnTo>
                  <a:cubicBezTo>
                    <a:pt x="61798" y="621460"/>
                    <a:pt x="32227" y="604431"/>
                    <a:pt x="16170" y="576763"/>
                  </a:cubicBezTo>
                  <a:cubicBezTo>
                    <a:pt x="114" y="549095"/>
                    <a:pt x="0" y="514971"/>
                    <a:pt x="15871" y="487196"/>
                  </a:cubicBezTo>
                  <a:lnTo>
                    <a:pt x="268827" y="44524"/>
                  </a:lnTo>
                  <a:cubicBezTo>
                    <a:pt x="284560" y="16991"/>
                    <a:pt x="313839" y="0"/>
                    <a:pt x="345549" y="0"/>
                  </a:cubicBezTo>
                  <a:cubicBezTo>
                    <a:pt x="377259" y="0"/>
                    <a:pt x="406538" y="16991"/>
                    <a:pt x="422271" y="44524"/>
                  </a:cubicBezTo>
                  <a:close/>
                </a:path>
              </a:pathLst>
            </a:custGeom>
            <a:solidFill>
              <a:srgbClr val="590E52">
                <a:alpha val="89804"/>
              </a:srgbClr>
            </a:solidFill>
          </p:spPr>
          <p:txBody>
            <a:bodyPr/>
            <a:lstStyle/>
            <a:p>
              <a:endParaRPr lang="en-US"/>
            </a:p>
          </p:txBody>
        </p:sp>
        <p:sp>
          <p:nvSpPr>
            <p:cNvPr id="23" name="TextBox 23">
              <a:extLst>
                <a:ext uri="{FF2B5EF4-FFF2-40B4-BE49-F238E27FC236}">
                  <a16:creationId xmlns:a16="http://schemas.microsoft.com/office/drawing/2014/main" id="{5948FCE3-B4CD-891F-8FC6-62DAD36EE4A2}"/>
                </a:ext>
              </a:extLst>
            </p:cNvPr>
            <p:cNvSpPr txBox="1"/>
            <p:nvPr/>
          </p:nvSpPr>
          <p:spPr>
            <a:xfrm>
              <a:off x="127000" y="263525"/>
              <a:ext cx="558800" cy="396875"/>
            </a:xfrm>
            <a:prstGeom prst="rect">
              <a:avLst/>
            </a:prstGeom>
          </p:spPr>
          <p:txBody>
            <a:bodyPr lIns="50800" tIns="50800" rIns="50800" bIns="50800" rtlCol="0" anchor="ctr"/>
            <a:lstStyle/>
            <a:p>
              <a:pPr algn="ctr">
                <a:lnSpc>
                  <a:spcPts val="3750"/>
                </a:lnSpc>
              </a:pPr>
              <a:endParaRPr/>
            </a:p>
          </p:txBody>
        </p:sp>
      </p:grpSp>
      <p:sp>
        <p:nvSpPr>
          <p:cNvPr id="24" name="Freeform 24">
            <a:extLst>
              <a:ext uri="{FF2B5EF4-FFF2-40B4-BE49-F238E27FC236}">
                <a16:creationId xmlns:a16="http://schemas.microsoft.com/office/drawing/2014/main" id="{D0FDFDEE-A3FE-5789-776E-3BB80B757C84}"/>
              </a:ext>
            </a:extLst>
          </p:cNvPr>
          <p:cNvSpPr/>
          <p:nvPr/>
        </p:nvSpPr>
        <p:spPr>
          <a:xfrm rot="1102074" flipH="1">
            <a:off x="-4443685" y="4114818"/>
            <a:ext cx="18545990" cy="14027512"/>
          </a:xfrm>
          <a:custGeom>
            <a:avLst/>
            <a:gdLst/>
            <a:ahLst/>
            <a:cxnLst/>
            <a:rect l="l" t="t" r="r" b="b"/>
            <a:pathLst>
              <a:path w="18545990" h="14027512">
                <a:moveTo>
                  <a:pt x="18545990" y="0"/>
                </a:moveTo>
                <a:lnTo>
                  <a:pt x="0" y="0"/>
                </a:lnTo>
                <a:lnTo>
                  <a:pt x="0" y="14027513"/>
                </a:lnTo>
                <a:lnTo>
                  <a:pt x="18545990" y="14027513"/>
                </a:lnTo>
                <a:lnTo>
                  <a:pt x="18545990" y="0"/>
                </a:lnTo>
                <a:close/>
              </a:path>
            </a:pathLst>
          </a:custGeom>
          <a:blipFill>
            <a:blip>
              <a:alphaModFix amt="3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1" name="Freeform 31">
            <a:extLst>
              <a:ext uri="{FF2B5EF4-FFF2-40B4-BE49-F238E27FC236}">
                <a16:creationId xmlns:a16="http://schemas.microsoft.com/office/drawing/2014/main" id="{DF82D718-923E-93CD-1410-E0A21B3966BC}"/>
              </a:ext>
            </a:extLst>
          </p:cNvPr>
          <p:cNvSpPr/>
          <p:nvPr/>
        </p:nvSpPr>
        <p:spPr>
          <a:xfrm>
            <a:off x="15265154" y="8724900"/>
            <a:ext cx="2413246" cy="554217"/>
          </a:xfrm>
          <a:custGeom>
            <a:avLst/>
            <a:gdLst/>
            <a:ahLst/>
            <a:cxnLst/>
            <a:rect l="l" t="t" r="r" b="b"/>
            <a:pathLst>
              <a:path w="2413246" h="554217">
                <a:moveTo>
                  <a:pt x="0" y="0"/>
                </a:moveTo>
                <a:lnTo>
                  <a:pt x="2413246" y="0"/>
                </a:lnTo>
                <a:lnTo>
                  <a:pt x="2413246" y="554217"/>
                </a:lnTo>
                <a:lnTo>
                  <a:pt x="0" y="554217"/>
                </a:lnTo>
                <a:lnTo>
                  <a:pt x="0" y="0"/>
                </a:lnTo>
                <a:close/>
              </a:path>
            </a:pathLst>
          </a:custGeom>
          <a:blipFill>
            <a:blip r:embed="rId4"/>
            <a:stretch>
              <a:fillRect t="-74" b="-74"/>
            </a:stretch>
          </a:blipFill>
        </p:spPr>
        <p:txBody>
          <a:bodyPr/>
          <a:lstStyle/>
          <a:p>
            <a:endParaRPr lang="en-US"/>
          </a:p>
        </p:txBody>
      </p:sp>
      <p:sp>
        <p:nvSpPr>
          <p:cNvPr id="32" name="TextBox 32">
            <a:hlinkClick r:id="rId5"/>
            <a:extLst>
              <a:ext uri="{FF2B5EF4-FFF2-40B4-BE49-F238E27FC236}">
                <a16:creationId xmlns:a16="http://schemas.microsoft.com/office/drawing/2014/main" id="{DA2807AA-6DEA-12A5-5F4C-7C94A6580B26}"/>
              </a:ext>
            </a:extLst>
          </p:cNvPr>
          <p:cNvSpPr txBox="1"/>
          <p:nvPr/>
        </p:nvSpPr>
        <p:spPr>
          <a:xfrm>
            <a:off x="2232952" y="3559155"/>
            <a:ext cx="4816156" cy="610745"/>
          </a:xfrm>
          <a:prstGeom prst="rect">
            <a:avLst/>
          </a:prstGeom>
        </p:spPr>
        <p:txBody>
          <a:bodyPr lIns="0" tIns="0" rIns="0" bIns="0" rtlCol="0" anchor="t">
            <a:spAutoFit/>
          </a:bodyPr>
          <a:lstStyle/>
          <a:p>
            <a:pPr algn="l">
              <a:lnSpc>
                <a:spcPts val="5400"/>
              </a:lnSpc>
            </a:pPr>
            <a:r>
              <a:rPr lang="en-US" sz="2700">
                <a:solidFill>
                  <a:srgbClr val="000000"/>
                </a:solidFill>
                <a:latin typeface="Calibri (MS)"/>
                <a:ea typeface="Calibri (MS)"/>
                <a:cs typeface="Calibri (MS)"/>
                <a:sym typeface="Calibri (MS)"/>
                <a:hlinkClick r:id="rId5"/>
              </a:rPr>
              <a:t>Your Guide to AI &amp; Fundraising</a:t>
            </a:r>
            <a:endParaRPr lang="en-US" sz="2700">
              <a:solidFill>
                <a:srgbClr val="000000"/>
              </a:solidFill>
              <a:latin typeface="Calibri (MS)"/>
              <a:ea typeface="Calibri (MS)"/>
              <a:cs typeface="Calibri (MS)"/>
            </a:endParaRPr>
          </a:p>
        </p:txBody>
      </p:sp>
      <p:sp>
        <p:nvSpPr>
          <p:cNvPr id="33" name="TextBox 33">
            <a:extLst>
              <a:ext uri="{FF2B5EF4-FFF2-40B4-BE49-F238E27FC236}">
                <a16:creationId xmlns:a16="http://schemas.microsoft.com/office/drawing/2014/main" id="{6B42A4B4-0A02-8EE6-B517-0D47B1AD538A}"/>
              </a:ext>
            </a:extLst>
          </p:cNvPr>
          <p:cNvSpPr txBox="1"/>
          <p:nvPr/>
        </p:nvSpPr>
        <p:spPr>
          <a:xfrm>
            <a:off x="2232952" y="7462977"/>
            <a:ext cx="4903239" cy="610745"/>
          </a:xfrm>
          <a:prstGeom prst="rect">
            <a:avLst/>
          </a:prstGeom>
        </p:spPr>
        <p:txBody>
          <a:bodyPr lIns="0" tIns="0" rIns="0" bIns="0" rtlCol="0" anchor="t">
            <a:spAutoFit/>
          </a:bodyPr>
          <a:lstStyle/>
          <a:p>
            <a:pPr algn="l">
              <a:lnSpc>
                <a:spcPts val="5400"/>
              </a:lnSpc>
            </a:pPr>
            <a:r>
              <a:rPr lang="en-US" sz="2700">
                <a:solidFill>
                  <a:srgbClr val="000000"/>
                </a:solidFill>
                <a:latin typeface="Calibri (MS)"/>
                <a:ea typeface="Calibri (MS)"/>
                <a:cs typeface="Calibri (MS)"/>
                <a:sym typeface="Calibri (MS)"/>
                <a:hlinkClick r:id="rId6"/>
              </a:rPr>
              <a:t>Peer-to-Peer Fundraising</a:t>
            </a:r>
            <a:endParaRPr lang="en-US" sz="2700">
              <a:solidFill>
                <a:srgbClr val="000000"/>
              </a:solidFill>
              <a:latin typeface="Calibri (MS)"/>
              <a:ea typeface="Calibri (MS)"/>
              <a:cs typeface="Calibri (MS)"/>
              <a:sym typeface="Calibri (MS)"/>
            </a:endParaRPr>
          </a:p>
        </p:txBody>
      </p:sp>
      <p:sp>
        <p:nvSpPr>
          <p:cNvPr id="34" name="TextBox 34">
            <a:extLst>
              <a:ext uri="{FF2B5EF4-FFF2-40B4-BE49-F238E27FC236}">
                <a16:creationId xmlns:a16="http://schemas.microsoft.com/office/drawing/2014/main" id="{2497D72F-2EF2-5252-1912-5E346A727B09}"/>
              </a:ext>
            </a:extLst>
          </p:cNvPr>
          <p:cNvSpPr txBox="1"/>
          <p:nvPr/>
        </p:nvSpPr>
        <p:spPr>
          <a:xfrm>
            <a:off x="2232952" y="4658517"/>
            <a:ext cx="4816156" cy="430887"/>
          </a:xfrm>
          <a:prstGeom prst="rect">
            <a:avLst/>
          </a:prstGeom>
        </p:spPr>
        <p:txBody>
          <a:bodyPr lIns="0" tIns="0" rIns="0" bIns="0" rtlCol="0" anchor="t">
            <a:spAutoFit/>
          </a:bodyPr>
          <a:lstStyle/>
          <a:p>
            <a:pPr algn="l"/>
            <a:r>
              <a:rPr lang="en-US" sz="2800">
                <a:solidFill>
                  <a:srgbClr val="000000"/>
                </a:solidFill>
                <a:latin typeface="Calibri (MS)"/>
                <a:ea typeface="Calibri (MS)"/>
                <a:cs typeface="Calibri (MS)"/>
                <a:sym typeface="Calibri (MS)"/>
                <a:hlinkClick r:id="rId7"/>
              </a:rPr>
              <a:t>Nonprofit Fundraising Trends</a:t>
            </a:r>
            <a:endParaRPr lang="en-US" sz="2800">
              <a:solidFill>
                <a:srgbClr val="000000"/>
              </a:solidFill>
              <a:latin typeface="Calibri (MS)"/>
              <a:ea typeface="Calibri (MS)"/>
              <a:cs typeface="Calibri (MS)"/>
              <a:sym typeface="Calibri (MS)"/>
            </a:endParaRPr>
          </a:p>
        </p:txBody>
      </p:sp>
      <p:sp>
        <p:nvSpPr>
          <p:cNvPr id="36" name="TextBox 36">
            <a:extLst>
              <a:ext uri="{FF2B5EF4-FFF2-40B4-BE49-F238E27FC236}">
                <a16:creationId xmlns:a16="http://schemas.microsoft.com/office/drawing/2014/main" id="{B396FC75-05C1-F82D-CB98-2001D98CB3BD}"/>
              </a:ext>
            </a:extLst>
          </p:cNvPr>
          <p:cNvSpPr txBox="1"/>
          <p:nvPr/>
        </p:nvSpPr>
        <p:spPr>
          <a:xfrm>
            <a:off x="2232952" y="5430080"/>
            <a:ext cx="4816156" cy="610745"/>
          </a:xfrm>
          <a:prstGeom prst="rect">
            <a:avLst/>
          </a:prstGeom>
        </p:spPr>
        <p:txBody>
          <a:bodyPr lIns="0" tIns="0" rIns="0" bIns="0" rtlCol="0" anchor="t">
            <a:spAutoFit/>
          </a:bodyPr>
          <a:lstStyle/>
          <a:p>
            <a:pPr algn="l">
              <a:lnSpc>
                <a:spcPts val="5400"/>
              </a:lnSpc>
            </a:pPr>
            <a:r>
              <a:rPr lang="en-US" sz="2700">
                <a:solidFill>
                  <a:srgbClr val="000000"/>
                </a:solidFill>
                <a:latin typeface="Calibri (MS)"/>
                <a:ea typeface="Calibri (MS)"/>
                <a:cs typeface="Calibri (MS)"/>
                <a:sym typeface="Calibri (MS)"/>
                <a:hlinkClick r:id="rId8"/>
              </a:rPr>
              <a:t>Social Media Fundraising</a:t>
            </a:r>
            <a:endParaRPr lang="en-US" sz="2700">
              <a:solidFill>
                <a:srgbClr val="000000"/>
              </a:solidFill>
              <a:latin typeface="Calibri (MS)"/>
              <a:ea typeface="Calibri (MS)"/>
              <a:cs typeface="Calibri (MS)"/>
              <a:sym typeface="Calibri (MS)"/>
            </a:endParaRPr>
          </a:p>
        </p:txBody>
      </p:sp>
      <p:sp>
        <p:nvSpPr>
          <p:cNvPr id="37" name="TextBox 37">
            <a:extLst>
              <a:ext uri="{FF2B5EF4-FFF2-40B4-BE49-F238E27FC236}">
                <a16:creationId xmlns:a16="http://schemas.microsoft.com/office/drawing/2014/main" id="{C802B47B-E098-9E7F-37D5-20F5AA4102EF}"/>
              </a:ext>
            </a:extLst>
          </p:cNvPr>
          <p:cNvSpPr txBox="1"/>
          <p:nvPr/>
        </p:nvSpPr>
        <p:spPr>
          <a:xfrm>
            <a:off x="2232952" y="6429837"/>
            <a:ext cx="4816156" cy="610745"/>
          </a:xfrm>
          <a:prstGeom prst="rect">
            <a:avLst/>
          </a:prstGeom>
        </p:spPr>
        <p:txBody>
          <a:bodyPr lIns="0" tIns="0" rIns="0" bIns="0" rtlCol="0" anchor="t">
            <a:spAutoFit/>
          </a:bodyPr>
          <a:lstStyle/>
          <a:p>
            <a:pPr algn="l">
              <a:lnSpc>
                <a:spcPts val="5400"/>
              </a:lnSpc>
            </a:pPr>
            <a:r>
              <a:rPr lang="en-US" sz="2700">
                <a:solidFill>
                  <a:srgbClr val="000000"/>
                </a:solidFill>
                <a:latin typeface="Calibri (MS)"/>
                <a:ea typeface="Calibri (MS)"/>
                <a:cs typeface="Calibri (MS)"/>
                <a:sym typeface="Calibri (MS)"/>
                <a:hlinkClick r:id="rId9"/>
              </a:rPr>
              <a:t>Mobile Giving Apps</a:t>
            </a:r>
            <a:endParaRPr lang="en-US" sz="2700">
              <a:solidFill>
                <a:srgbClr val="000000"/>
              </a:solidFill>
              <a:latin typeface="Calibri (MS)"/>
              <a:ea typeface="Calibri (MS)"/>
              <a:cs typeface="Calibri (MS)"/>
              <a:sym typeface="Calibri (MS)"/>
            </a:endParaRPr>
          </a:p>
        </p:txBody>
      </p:sp>
      <p:sp>
        <p:nvSpPr>
          <p:cNvPr id="40" name="TextBox 40">
            <a:extLst>
              <a:ext uri="{FF2B5EF4-FFF2-40B4-BE49-F238E27FC236}">
                <a16:creationId xmlns:a16="http://schemas.microsoft.com/office/drawing/2014/main" id="{67E00103-F985-31C7-31BB-8CDE102E70A3}"/>
              </a:ext>
            </a:extLst>
          </p:cNvPr>
          <p:cNvSpPr txBox="1"/>
          <p:nvPr/>
        </p:nvSpPr>
        <p:spPr>
          <a:xfrm>
            <a:off x="1401281" y="1895623"/>
            <a:ext cx="5131034" cy="955675"/>
          </a:xfrm>
          <a:prstGeom prst="rect">
            <a:avLst/>
          </a:prstGeom>
        </p:spPr>
        <p:txBody>
          <a:bodyPr lIns="0" tIns="0" rIns="0" bIns="0" rtlCol="0" anchor="t">
            <a:spAutoFit/>
          </a:bodyPr>
          <a:lstStyle/>
          <a:p>
            <a:pPr algn="l">
              <a:lnSpc>
                <a:spcPts val="7475"/>
              </a:lnSpc>
            </a:pPr>
            <a:r>
              <a:rPr lang="en-US" sz="6500">
                <a:solidFill>
                  <a:srgbClr val="293374"/>
                </a:solidFill>
                <a:latin typeface="Effra"/>
                <a:ea typeface="Effra"/>
                <a:cs typeface="Effra"/>
                <a:sym typeface="Effra"/>
              </a:rPr>
              <a:t>Resources</a:t>
            </a:r>
          </a:p>
        </p:txBody>
      </p:sp>
      <p:sp>
        <p:nvSpPr>
          <p:cNvPr id="41" name="TextBox 40">
            <a:extLst>
              <a:ext uri="{FF2B5EF4-FFF2-40B4-BE49-F238E27FC236}">
                <a16:creationId xmlns:a16="http://schemas.microsoft.com/office/drawing/2014/main" id="{F74843C4-172C-92C7-22F0-FDC1FCD4E04A}"/>
              </a:ext>
            </a:extLst>
          </p:cNvPr>
          <p:cNvSpPr txBox="1"/>
          <p:nvPr/>
        </p:nvSpPr>
        <p:spPr>
          <a:xfrm>
            <a:off x="7686052" y="6852104"/>
            <a:ext cx="8277280" cy="1231106"/>
          </a:xfrm>
          <a:prstGeom prst="rect">
            <a:avLst/>
          </a:prstGeom>
        </p:spPr>
        <p:txBody>
          <a:bodyPr wrap="square" lIns="0" tIns="0" rIns="0" bIns="0" rtlCol="0" anchor="t">
            <a:spAutoFit/>
          </a:bodyPr>
          <a:lstStyle/>
          <a:p>
            <a:pPr algn="l"/>
            <a:r>
              <a:rPr lang="en-US" sz="4000">
                <a:solidFill>
                  <a:srgbClr val="293374"/>
                </a:solidFill>
                <a:latin typeface="Effra"/>
                <a:ea typeface="Effra"/>
                <a:cs typeface="Effra"/>
                <a:sym typeface="Effra"/>
              </a:rPr>
              <a:t>Schedule a 30-minute call</a:t>
            </a:r>
          </a:p>
          <a:p>
            <a:pPr algn="l"/>
            <a:r>
              <a:rPr lang="en-US" sz="4000">
                <a:solidFill>
                  <a:srgbClr val="293374"/>
                </a:solidFill>
                <a:latin typeface="Effra"/>
                <a:ea typeface="Effra"/>
                <a:cs typeface="Effra"/>
                <a:sym typeface="Effra"/>
              </a:rPr>
              <a:t> with SIA Fund Development!</a:t>
            </a:r>
          </a:p>
        </p:txBody>
      </p:sp>
      <p:pic>
        <p:nvPicPr>
          <p:cNvPr id="43" name="Picture 42" descr="A qr code on a white background&#10;&#10;AI-generated content may be incorrect.">
            <a:extLst>
              <a:ext uri="{FF2B5EF4-FFF2-40B4-BE49-F238E27FC236}">
                <a16:creationId xmlns:a16="http://schemas.microsoft.com/office/drawing/2014/main" id="{61FB1AFE-5582-AAE8-434D-CBBA974EF2A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68194" y="2923430"/>
            <a:ext cx="3770662" cy="3770662"/>
          </a:xfrm>
          <a:prstGeom prst="rect">
            <a:avLst/>
          </a:prstGeom>
        </p:spPr>
      </p:pic>
    </p:spTree>
    <p:extLst>
      <p:ext uri="{BB962C8B-B14F-4D97-AF65-F5344CB8AC3E}">
        <p14:creationId xmlns:p14="http://schemas.microsoft.com/office/powerpoint/2010/main" val="10788290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137</TotalTime>
  <Words>1681</Words>
  <Application>Microsoft Office PowerPoint</Application>
  <PresentationFormat>Custom</PresentationFormat>
  <Paragraphs>151</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Calibri (MS)</vt:lpstr>
      <vt:lpstr>Calibri</vt:lpstr>
      <vt:lpstr>Calibri (MS) Bold</vt:lpstr>
      <vt:lpstr>Arial</vt:lpstr>
      <vt:lpstr>Effra</vt:lpstr>
      <vt:lpstr>Aptos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SIA PPT Template</dc:title>
  <dc:creator>Marie Kennedy</dc:creator>
  <cp:lastModifiedBy>Marie Kennedy</cp:lastModifiedBy>
  <cp:revision>2</cp:revision>
  <dcterms:created xsi:type="dcterms:W3CDTF">2006-08-16T00:00:00Z</dcterms:created>
  <dcterms:modified xsi:type="dcterms:W3CDTF">2026-04-25T18:49:17Z</dcterms:modified>
  <dc:identifier>DAG2D4GzFFA</dc:identifier>
</cp:coreProperties>
</file>