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322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5931" y="0"/>
            <a:ext cx="7424362" cy="102869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2730500"/>
            <a:ext cx="9107805" cy="196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29337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rgbClr val="29337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3076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7281" y="4286788"/>
            <a:ext cx="6618686" cy="300022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3199" y="9043030"/>
            <a:ext cx="2413245" cy="55421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9763" y="5672568"/>
            <a:ext cx="4047121" cy="833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rgbClr val="29337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rgbClr val="29337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47674"/>
            <a:ext cx="15173375" cy="70393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86826"/>
            <a:ext cx="16512794" cy="980017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87389" y="9360400"/>
            <a:ext cx="176420" cy="17642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977900"/>
            <a:ext cx="15448280" cy="266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29337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1100" y="3873500"/>
            <a:ext cx="7513955" cy="3276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2679700"/>
            <a:ext cx="10401300" cy="4643120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12700" marR="5080">
              <a:lnSpc>
                <a:spcPts val="8600"/>
              </a:lnSpc>
              <a:spcBef>
                <a:spcPts val="2020"/>
              </a:spcBef>
              <a:tabLst>
                <a:tab pos="4299585" algn="l"/>
                <a:tab pos="5231765" algn="l"/>
                <a:tab pos="9144635" algn="l"/>
              </a:tabLst>
            </a:pPr>
            <a:r>
              <a:rPr sz="8800" spc="-10" dirty="0">
                <a:solidFill>
                  <a:srgbClr val="293374"/>
                </a:solidFill>
                <a:latin typeface="Arial"/>
                <a:cs typeface="Arial"/>
              </a:rPr>
              <a:t>Building</a:t>
            </a:r>
            <a:r>
              <a:rPr sz="8800" dirty="0">
                <a:solidFill>
                  <a:srgbClr val="293374"/>
                </a:solidFill>
                <a:latin typeface="Arial"/>
                <a:cs typeface="Arial"/>
              </a:rPr>
              <a:t>	</a:t>
            </a:r>
            <a:r>
              <a:rPr sz="8800" spc="-50" dirty="0">
                <a:solidFill>
                  <a:srgbClr val="293374"/>
                </a:solidFill>
                <a:latin typeface="Arial"/>
                <a:cs typeface="Arial"/>
              </a:rPr>
              <a:t>a</a:t>
            </a:r>
            <a:r>
              <a:rPr sz="8800" dirty="0">
                <a:solidFill>
                  <a:srgbClr val="293374"/>
                </a:solidFill>
                <a:latin typeface="Arial"/>
                <a:cs typeface="Arial"/>
              </a:rPr>
              <a:t>	</a:t>
            </a:r>
            <a:r>
              <a:rPr sz="8800" spc="-10" dirty="0">
                <a:solidFill>
                  <a:srgbClr val="293374"/>
                </a:solidFill>
                <a:latin typeface="Arial"/>
                <a:cs typeface="Arial"/>
              </a:rPr>
              <a:t>Culture</a:t>
            </a:r>
            <a:r>
              <a:rPr sz="8800" dirty="0">
                <a:solidFill>
                  <a:srgbClr val="293374"/>
                </a:solidFill>
                <a:latin typeface="Arial"/>
                <a:cs typeface="Arial"/>
              </a:rPr>
              <a:t>	</a:t>
            </a:r>
            <a:r>
              <a:rPr sz="8800" spc="-25" dirty="0">
                <a:solidFill>
                  <a:srgbClr val="293374"/>
                </a:solidFill>
                <a:latin typeface="Arial"/>
                <a:cs typeface="Arial"/>
              </a:rPr>
              <a:t>of </a:t>
            </a:r>
            <a:r>
              <a:rPr sz="8800" spc="-10" dirty="0">
                <a:solidFill>
                  <a:srgbClr val="293374"/>
                </a:solidFill>
                <a:latin typeface="Arial"/>
                <a:cs typeface="Arial"/>
              </a:rPr>
              <a:t>Transformational </a:t>
            </a:r>
            <a:r>
              <a:rPr sz="8800" dirty="0">
                <a:solidFill>
                  <a:srgbClr val="293374"/>
                </a:solidFill>
                <a:latin typeface="Arial"/>
                <a:cs typeface="Arial"/>
              </a:rPr>
              <a:t>Leadership:</a:t>
            </a:r>
            <a:r>
              <a:rPr sz="8800" spc="-459" dirty="0">
                <a:solidFill>
                  <a:srgbClr val="293374"/>
                </a:solidFill>
                <a:latin typeface="Arial"/>
                <a:cs typeface="Arial"/>
              </a:rPr>
              <a:t> </a:t>
            </a:r>
            <a:r>
              <a:rPr sz="8800" spc="-10" dirty="0">
                <a:solidFill>
                  <a:srgbClr val="293374"/>
                </a:solidFill>
                <a:latin typeface="Arial"/>
                <a:cs typeface="Arial"/>
              </a:rPr>
              <a:t>Inspiring Impact</a:t>
            </a:r>
            <a:endParaRPr sz="8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44000" y="0"/>
            <a:ext cx="9144000" cy="5291455"/>
            <a:chOff x="9144000" y="0"/>
            <a:chExt cx="9144000" cy="52914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9143999" cy="52908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98703" y="1213426"/>
              <a:ext cx="2378125" cy="35628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00100" y="9296400"/>
            <a:ext cx="6959600" cy="6781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300"/>
              </a:spcBef>
            </a:pPr>
            <a:r>
              <a:rPr sz="2200" b="1" spc="85" dirty="0">
                <a:solidFill>
                  <a:srgbClr val="293374"/>
                </a:solidFill>
                <a:latin typeface="Trebuchet MS"/>
                <a:cs typeface="Trebuchet MS"/>
              </a:rPr>
              <a:t>SOROPTIMIST</a:t>
            </a:r>
            <a:r>
              <a:rPr sz="2200" b="1" spc="204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2200" b="1" spc="80" dirty="0">
                <a:solidFill>
                  <a:srgbClr val="293374"/>
                </a:solidFill>
                <a:latin typeface="Trebuchet MS"/>
                <a:cs typeface="Trebuchet MS"/>
              </a:rPr>
              <a:t>INTERNATIONAL</a:t>
            </a:r>
            <a:r>
              <a:rPr sz="2200" b="1" spc="17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2200" b="1" dirty="0">
                <a:solidFill>
                  <a:srgbClr val="293374"/>
                </a:solidFill>
                <a:latin typeface="Trebuchet MS"/>
                <a:cs typeface="Trebuchet MS"/>
              </a:rPr>
              <a:t>OF</a:t>
            </a:r>
            <a:r>
              <a:rPr sz="2200" b="1" spc="21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2200" b="1" spc="70" dirty="0">
                <a:solidFill>
                  <a:srgbClr val="293374"/>
                </a:solidFill>
                <a:latin typeface="Trebuchet MS"/>
                <a:cs typeface="Trebuchet MS"/>
              </a:rPr>
              <a:t>THE</a:t>
            </a:r>
            <a:r>
              <a:rPr sz="2200" b="1" spc="12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2200" b="1" spc="95" dirty="0">
                <a:solidFill>
                  <a:srgbClr val="293374"/>
                </a:solidFill>
                <a:latin typeface="Trebuchet MS"/>
                <a:cs typeface="Trebuchet MS"/>
              </a:rPr>
              <a:t>AMERICAS, </a:t>
            </a:r>
            <a:r>
              <a:rPr sz="2200" b="1" spc="85" dirty="0">
                <a:solidFill>
                  <a:srgbClr val="293374"/>
                </a:solidFill>
                <a:latin typeface="Trebuchet MS"/>
                <a:cs typeface="Trebuchet MS"/>
              </a:rPr>
              <a:t>INC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2843" y="0"/>
            <a:ext cx="9875520" cy="10287000"/>
            <a:chOff x="8412843" y="0"/>
            <a:chExt cx="987552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2843" y="4510136"/>
              <a:ext cx="1462312" cy="12661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4927" y="0"/>
              <a:ext cx="9543071" cy="10287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7900" y="2527300"/>
            <a:ext cx="803910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89980" algn="l"/>
              </a:tabLst>
            </a:pPr>
            <a:r>
              <a:rPr dirty="0"/>
              <a:t>Barriers</a:t>
            </a:r>
            <a:r>
              <a:rPr spc="-80" dirty="0"/>
              <a:t> </a:t>
            </a:r>
            <a:r>
              <a:rPr spc="-10" dirty="0"/>
              <a:t>Women</a:t>
            </a:r>
            <a:r>
              <a:rPr dirty="0"/>
              <a:t>	</a:t>
            </a:r>
            <a:r>
              <a:rPr spc="-20" dirty="0"/>
              <a:t>Face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3199" y="9043030"/>
            <a:ext cx="2413245" cy="5542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81100" y="3632200"/>
            <a:ext cx="6117590" cy="32766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520065" indent="-507365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tabLst>
                <a:tab pos="520065" algn="l"/>
              </a:tabLst>
            </a:pPr>
            <a:r>
              <a:rPr sz="4500" spc="-10" dirty="0">
                <a:latin typeface="Trebuchet MS"/>
                <a:cs typeface="Trebuchet MS"/>
              </a:rPr>
              <a:t>Self-doubt</a:t>
            </a:r>
            <a:endParaRPr sz="4500">
              <a:latin typeface="Trebuchet MS"/>
              <a:cs typeface="Trebuchet MS"/>
            </a:endParaRPr>
          </a:p>
          <a:p>
            <a:pPr marL="520065" indent="-5073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520065" algn="l"/>
              </a:tabLst>
            </a:pPr>
            <a:r>
              <a:rPr sz="4500" dirty="0">
                <a:latin typeface="Trebuchet MS"/>
                <a:cs typeface="Trebuchet MS"/>
              </a:rPr>
              <a:t>Fear</a:t>
            </a:r>
            <a:r>
              <a:rPr sz="4500" spc="-20" dirty="0">
                <a:latin typeface="Trebuchet MS"/>
                <a:cs typeface="Trebuchet MS"/>
              </a:rPr>
              <a:t> </a:t>
            </a:r>
            <a:r>
              <a:rPr sz="4500" dirty="0">
                <a:latin typeface="Trebuchet MS"/>
                <a:cs typeface="Trebuchet MS"/>
              </a:rPr>
              <a:t>of</a:t>
            </a:r>
            <a:r>
              <a:rPr sz="4500" spc="-15" dirty="0">
                <a:latin typeface="Trebuchet MS"/>
                <a:cs typeface="Trebuchet MS"/>
              </a:rPr>
              <a:t> </a:t>
            </a:r>
            <a:r>
              <a:rPr sz="4500" spc="-10" dirty="0">
                <a:latin typeface="Trebuchet MS"/>
                <a:cs typeface="Trebuchet MS"/>
              </a:rPr>
              <a:t>failure</a:t>
            </a:r>
            <a:endParaRPr sz="4500">
              <a:latin typeface="Trebuchet MS"/>
              <a:cs typeface="Trebuchet MS"/>
            </a:endParaRPr>
          </a:p>
          <a:p>
            <a:pPr marL="520065" indent="-5073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520065" algn="l"/>
              </a:tabLst>
            </a:pPr>
            <a:r>
              <a:rPr sz="4500" dirty="0">
                <a:latin typeface="Trebuchet MS"/>
                <a:cs typeface="Trebuchet MS"/>
              </a:rPr>
              <a:t>Imposter</a:t>
            </a:r>
            <a:r>
              <a:rPr sz="4500" spc="-135" dirty="0">
                <a:latin typeface="Trebuchet MS"/>
                <a:cs typeface="Trebuchet MS"/>
              </a:rPr>
              <a:t> </a:t>
            </a:r>
            <a:r>
              <a:rPr sz="4500" spc="-10" dirty="0">
                <a:latin typeface="Trebuchet MS"/>
                <a:cs typeface="Trebuchet MS"/>
              </a:rPr>
              <a:t>syndrome</a:t>
            </a:r>
            <a:endParaRPr sz="4500">
              <a:latin typeface="Trebuchet MS"/>
              <a:cs typeface="Trebuchet MS"/>
            </a:endParaRPr>
          </a:p>
          <a:p>
            <a:pPr marL="520065" indent="-5073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520065" algn="l"/>
                <a:tab pos="2826385" algn="l"/>
              </a:tabLst>
            </a:pPr>
            <a:r>
              <a:rPr sz="4500" spc="-10" dirty="0">
                <a:latin typeface="Trebuchet MS"/>
                <a:cs typeface="Trebuchet MS"/>
              </a:rPr>
              <a:t>External</a:t>
            </a:r>
            <a:r>
              <a:rPr sz="4500" dirty="0">
                <a:latin typeface="Trebuchet MS"/>
                <a:cs typeface="Trebuchet MS"/>
              </a:rPr>
              <a:t>	</a:t>
            </a:r>
            <a:r>
              <a:rPr sz="4500" spc="-10" dirty="0">
                <a:latin typeface="Trebuchet MS"/>
                <a:cs typeface="Trebuchet MS"/>
              </a:rPr>
              <a:t>expectations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2400" y="977900"/>
            <a:ext cx="1044257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29354" algn="l"/>
                <a:tab pos="4418330" algn="l"/>
                <a:tab pos="6298565" algn="l"/>
              </a:tabLst>
            </a:pPr>
            <a:r>
              <a:rPr spc="-10" dirty="0">
                <a:solidFill>
                  <a:srgbClr val="FFFFFF"/>
                </a:solidFill>
              </a:rPr>
              <a:t>Choosing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-50" dirty="0">
                <a:solidFill>
                  <a:srgbClr val="FFFFFF"/>
                </a:solidFill>
              </a:rPr>
              <a:t>a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-25" dirty="0">
                <a:solidFill>
                  <a:srgbClr val="FFFFFF"/>
                </a:solidFill>
              </a:rPr>
              <a:t>New</a:t>
            </a:r>
            <a:r>
              <a:rPr dirty="0">
                <a:solidFill>
                  <a:srgbClr val="FFFFFF"/>
                </a:solidFill>
              </a:rPr>
              <a:t>	Inner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spc="-60" dirty="0">
                <a:solidFill>
                  <a:srgbClr val="FFFFFF"/>
                </a:solidFill>
              </a:rPr>
              <a:t>Voice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14700" y="4622800"/>
            <a:ext cx="4147185" cy="2062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700" b="1" dirty="0">
                <a:solidFill>
                  <a:srgbClr val="293374"/>
                </a:solidFill>
                <a:latin typeface="Trebuchet MS"/>
                <a:cs typeface="Trebuchet MS"/>
              </a:rPr>
              <a:t>"I'm</a:t>
            </a:r>
            <a:r>
              <a:rPr sz="4700" b="1" spc="-6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4700" b="1" dirty="0">
                <a:solidFill>
                  <a:srgbClr val="293374"/>
                </a:solidFill>
                <a:latin typeface="Trebuchet MS"/>
                <a:cs typeface="Trebuchet MS"/>
              </a:rPr>
              <a:t>not</a:t>
            </a:r>
            <a:r>
              <a:rPr sz="4700" b="1" spc="-5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4700" b="1" spc="-10" dirty="0">
                <a:solidFill>
                  <a:srgbClr val="293374"/>
                </a:solidFill>
                <a:latin typeface="Trebuchet MS"/>
                <a:cs typeface="Trebuchet MS"/>
              </a:rPr>
              <a:t>ready"</a:t>
            </a:r>
            <a:endParaRPr sz="4700">
              <a:latin typeface="Trebuchet MS"/>
              <a:cs typeface="Trebuchet MS"/>
            </a:endParaRPr>
          </a:p>
          <a:p>
            <a:pPr marL="3175" algn="ctr">
              <a:lnSpc>
                <a:spcPct val="100000"/>
              </a:lnSpc>
              <a:spcBef>
                <a:spcPts val="4760"/>
              </a:spcBef>
            </a:pPr>
            <a:r>
              <a:rPr sz="4700" b="1" dirty="0">
                <a:solidFill>
                  <a:srgbClr val="293374"/>
                </a:solidFill>
                <a:latin typeface="Trebuchet MS"/>
                <a:cs typeface="Trebuchet MS"/>
              </a:rPr>
              <a:t>"I'm</a:t>
            </a:r>
            <a:r>
              <a:rPr sz="4700" b="1" spc="-4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4700" b="1" spc="-10" dirty="0">
                <a:solidFill>
                  <a:srgbClr val="293374"/>
                </a:solidFill>
                <a:latin typeface="Trebuchet MS"/>
                <a:cs typeface="Trebuchet MS"/>
              </a:rPr>
              <a:t>willing"</a:t>
            </a:r>
            <a:endParaRPr sz="47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592031" y="4286788"/>
            <a:ext cx="6619240" cy="3000375"/>
            <a:chOff x="9592031" y="4286788"/>
            <a:chExt cx="6619240" cy="30003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92031" y="4286788"/>
              <a:ext cx="6618692" cy="30002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04513" y="5672567"/>
              <a:ext cx="4047121" cy="8330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074400" y="4622800"/>
            <a:ext cx="3665854" cy="206248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698500" marR="5080" indent="-685800">
              <a:lnSpc>
                <a:spcPts val="4700"/>
              </a:lnSpc>
              <a:spcBef>
                <a:spcPts val="1040"/>
              </a:spcBef>
            </a:pPr>
            <a:r>
              <a:rPr sz="4700" b="1" dirty="0">
                <a:solidFill>
                  <a:srgbClr val="293374"/>
                </a:solidFill>
                <a:latin typeface="Trebuchet MS"/>
                <a:cs typeface="Trebuchet MS"/>
              </a:rPr>
              <a:t>"I</a:t>
            </a:r>
            <a:r>
              <a:rPr sz="4700" b="1" spc="-2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4700" b="1" dirty="0">
                <a:solidFill>
                  <a:srgbClr val="293374"/>
                </a:solidFill>
                <a:latin typeface="Trebuchet MS"/>
                <a:cs typeface="Trebuchet MS"/>
              </a:rPr>
              <a:t>don't</a:t>
            </a:r>
            <a:r>
              <a:rPr sz="4700" b="1" spc="-2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4700" b="1" spc="-20" dirty="0">
                <a:solidFill>
                  <a:srgbClr val="293374"/>
                </a:solidFill>
                <a:latin typeface="Trebuchet MS"/>
                <a:cs typeface="Trebuchet MS"/>
              </a:rPr>
              <a:t>know </a:t>
            </a:r>
            <a:r>
              <a:rPr sz="4700" b="1" spc="-10" dirty="0">
                <a:solidFill>
                  <a:srgbClr val="293374"/>
                </a:solidFill>
                <a:latin typeface="Trebuchet MS"/>
                <a:cs typeface="Trebuchet MS"/>
              </a:rPr>
              <a:t>enough"</a:t>
            </a:r>
            <a:endParaRPr sz="4700">
              <a:latin typeface="Trebuchet MS"/>
              <a:cs typeface="Trebuchet MS"/>
            </a:endParaRPr>
          </a:p>
          <a:p>
            <a:pPr marL="139700">
              <a:lnSpc>
                <a:spcPct val="100000"/>
              </a:lnSpc>
              <a:spcBef>
                <a:spcPts val="60"/>
              </a:spcBef>
            </a:pPr>
            <a:r>
              <a:rPr sz="4700" b="1" dirty="0">
                <a:solidFill>
                  <a:srgbClr val="293374"/>
                </a:solidFill>
                <a:latin typeface="Trebuchet MS"/>
                <a:cs typeface="Trebuchet MS"/>
              </a:rPr>
              <a:t>"I</a:t>
            </a:r>
            <a:r>
              <a:rPr sz="4700" b="1" spc="-2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4700" b="1" dirty="0">
                <a:solidFill>
                  <a:srgbClr val="293374"/>
                </a:solidFill>
                <a:latin typeface="Trebuchet MS"/>
                <a:cs typeface="Trebuchet MS"/>
              </a:rPr>
              <a:t>can</a:t>
            </a:r>
            <a:r>
              <a:rPr sz="4700" b="1" spc="-2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4700" b="1" spc="-10" dirty="0">
                <a:solidFill>
                  <a:srgbClr val="293374"/>
                </a:solidFill>
                <a:latin typeface="Trebuchet MS"/>
                <a:cs typeface="Trebuchet MS"/>
              </a:rPr>
              <a:t>learn"</a:t>
            </a:r>
            <a:endParaRPr sz="4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0278" y="0"/>
            <a:ext cx="7286974" cy="102869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3937000"/>
            <a:ext cx="690753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12870" algn="l"/>
              </a:tabLst>
            </a:pPr>
            <a:r>
              <a:rPr spc="-10" dirty="0"/>
              <a:t>Reflection</a:t>
            </a:r>
            <a:r>
              <a:rPr dirty="0"/>
              <a:t>	</a:t>
            </a:r>
            <a:r>
              <a:rPr spc="-10" dirty="0"/>
              <a:t>Moment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04169" y="9043030"/>
            <a:ext cx="2402275" cy="5542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16000" y="4958079"/>
            <a:ext cx="8522970" cy="177800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3200" dirty="0">
                <a:latin typeface="Trebuchet MS"/>
                <a:cs typeface="Trebuchet MS"/>
              </a:rPr>
              <a:t>Where</a:t>
            </a:r>
            <a:r>
              <a:rPr sz="3200" spc="-5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are</a:t>
            </a:r>
            <a:r>
              <a:rPr sz="3200" spc="-5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you</a:t>
            </a:r>
            <a:r>
              <a:rPr sz="3200" spc="-5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being</a:t>
            </a:r>
            <a:r>
              <a:rPr sz="3200" spc="-5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called</a:t>
            </a:r>
            <a:r>
              <a:rPr sz="3200" spc="-5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to</a:t>
            </a:r>
            <a:r>
              <a:rPr sz="3200" spc="-55" dirty="0">
                <a:latin typeface="Trebuchet MS"/>
                <a:cs typeface="Trebuchet MS"/>
              </a:rPr>
              <a:t> </a:t>
            </a:r>
            <a:r>
              <a:rPr sz="3200" spc="-10" dirty="0">
                <a:latin typeface="Trebuchet MS"/>
                <a:cs typeface="Trebuchet MS"/>
              </a:rPr>
              <a:t>lead?</a:t>
            </a:r>
            <a:endParaRPr sz="3200">
              <a:latin typeface="Trebuchet MS"/>
              <a:cs typeface="Trebuchet MS"/>
            </a:endParaRPr>
          </a:p>
          <a:p>
            <a:pPr marL="12700" marR="5080">
              <a:lnSpc>
                <a:spcPct val="119800"/>
              </a:lnSpc>
            </a:pPr>
            <a:r>
              <a:rPr sz="3200" dirty="0">
                <a:latin typeface="Trebuchet MS"/>
                <a:cs typeface="Trebuchet MS"/>
              </a:rPr>
              <a:t>What</a:t>
            </a:r>
            <a:r>
              <a:rPr sz="3200" spc="-4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is</a:t>
            </a:r>
            <a:r>
              <a:rPr sz="3200" spc="-4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one</a:t>
            </a:r>
            <a:r>
              <a:rPr sz="3200" spc="-4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action</a:t>
            </a:r>
            <a:r>
              <a:rPr sz="3200" spc="-4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you</a:t>
            </a:r>
            <a:r>
              <a:rPr sz="3200" spc="-4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can</a:t>
            </a:r>
            <a:r>
              <a:rPr sz="3200" spc="-4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take</a:t>
            </a:r>
            <a:r>
              <a:rPr sz="3200" spc="-4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in</a:t>
            </a:r>
            <a:r>
              <a:rPr sz="3200" spc="-4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the</a:t>
            </a:r>
            <a:r>
              <a:rPr sz="3200" spc="-4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next</a:t>
            </a:r>
            <a:r>
              <a:rPr sz="3200" spc="-45" dirty="0">
                <a:latin typeface="Trebuchet MS"/>
                <a:cs typeface="Trebuchet MS"/>
              </a:rPr>
              <a:t> </a:t>
            </a:r>
            <a:r>
              <a:rPr sz="3200" spc="-25" dirty="0">
                <a:latin typeface="Trebuchet MS"/>
                <a:cs typeface="Trebuchet MS"/>
              </a:rPr>
              <a:t>30 </a:t>
            </a:r>
            <a:r>
              <a:rPr sz="3200" spc="-10" dirty="0">
                <a:latin typeface="Trebuchet MS"/>
                <a:cs typeface="Trebuchet MS"/>
              </a:rPr>
              <a:t>days?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6936" y="3410929"/>
            <a:ext cx="4038506" cy="30002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08300" y="4076700"/>
            <a:ext cx="2377440" cy="14884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 algn="ctr">
              <a:lnSpc>
                <a:spcPts val="3600"/>
              </a:lnSpc>
              <a:spcBef>
                <a:spcPts val="820"/>
              </a:spcBef>
            </a:pP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Leadership </a:t>
            </a: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lives</a:t>
            </a:r>
            <a:r>
              <a:rPr sz="3600" b="1" spc="-8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spc="-25" dirty="0">
                <a:solidFill>
                  <a:srgbClr val="293374"/>
                </a:solidFill>
                <a:latin typeface="Trebuchet MS"/>
                <a:cs typeface="Trebuchet MS"/>
              </a:rPr>
              <a:t>in </a:t>
            </a: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each</a:t>
            </a: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of</a:t>
            </a:r>
            <a:r>
              <a:rPr sz="3600" b="1" spc="-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spc="-25" dirty="0">
                <a:solidFill>
                  <a:srgbClr val="293374"/>
                </a:solidFill>
                <a:latin typeface="Trebuchet MS"/>
                <a:cs typeface="Trebuchet MS"/>
              </a:rPr>
              <a:t>us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2557" y="3410929"/>
            <a:ext cx="4038509" cy="30002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395200" y="3848100"/>
            <a:ext cx="3583940" cy="1945639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 indent="3175" algn="ctr">
              <a:lnSpc>
                <a:spcPts val="3600"/>
              </a:lnSpc>
              <a:spcBef>
                <a:spcPts val="820"/>
              </a:spcBef>
            </a:pP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Small</a:t>
            </a:r>
            <a:r>
              <a:rPr sz="3600" b="1" spc="-3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actions create transformational impact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4400" y="3410929"/>
            <a:ext cx="4038507" cy="30002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772400" y="4076700"/>
            <a:ext cx="2731770" cy="14884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 indent="5080" algn="ctr">
              <a:lnSpc>
                <a:spcPts val="3600"/>
              </a:lnSpc>
              <a:spcBef>
                <a:spcPts val="820"/>
              </a:spcBef>
            </a:pP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Actions </a:t>
            </a: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matter</a:t>
            </a:r>
            <a:r>
              <a:rPr sz="3600" b="1" spc="-11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spc="-20" dirty="0">
                <a:solidFill>
                  <a:srgbClr val="293374"/>
                </a:solidFill>
                <a:latin typeface="Trebuchet MS"/>
                <a:cs typeface="Trebuchet MS"/>
              </a:rPr>
              <a:t>more </a:t>
            </a: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than</a:t>
            </a:r>
            <a:r>
              <a:rPr sz="3600" b="1" spc="-5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titles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5270500">
              <a:lnSpc>
                <a:spcPct val="100000"/>
              </a:lnSpc>
              <a:spcBef>
                <a:spcPts val="100"/>
              </a:spcBef>
            </a:pPr>
            <a:r>
              <a:rPr dirty="0"/>
              <a:t>Key</a:t>
            </a:r>
            <a:r>
              <a:rPr spc="-120" dirty="0"/>
              <a:t> </a:t>
            </a:r>
            <a:r>
              <a:rPr spc="-735" dirty="0"/>
              <a:t>T</a:t>
            </a:r>
            <a:r>
              <a:rPr dirty="0"/>
              <a:t>a</a:t>
            </a:r>
            <a:r>
              <a:rPr spc="-5" dirty="0"/>
              <a:t>k</a:t>
            </a:r>
            <a:r>
              <a:rPr dirty="0"/>
              <a:t>eawa</a:t>
            </a:r>
            <a:r>
              <a:rPr spc="-5" dirty="0"/>
              <a:t>y</a:t>
            </a:r>
            <a:r>
              <a:rPr dirty="0"/>
              <a:t>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0" y="8498591"/>
            <a:ext cx="18288000" cy="1788795"/>
            <a:chOff x="0" y="8498591"/>
            <a:chExt cx="18288000" cy="178879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498591"/>
              <a:ext cx="18288000" cy="17884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3199" y="9043031"/>
              <a:ext cx="2413245" cy="5542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4978400"/>
            <a:ext cx="8907145" cy="165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100"/>
              </a:spcBef>
              <a:tabLst>
                <a:tab pos="5589270" algn="l"/>
              </a:tabLst>
            </a:pPr>
            <a:r>
              <a:rPr sz="4500" spc="-45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500" spc="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0" spc="6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don't</a:t>
            </a:r>
            <a:r>
              <a:rPr sz="4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4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4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lead</a:t>
            </a:r>
            <a:r>
              <a:rPr sz="4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perfectly—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4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just</a:t>
            </a:r>
            <a:r>
              <a:rPr sz="4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4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4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0" dirty="0">
                <a:solidFill>
                  <a:srgbClr val="FFFFFF"/>
                </a:solidFill>
                <a:latin typeface="Trebuchet MS"/>
                <a:cs typeface="Trebuchet MS"/>
              </a:rPr>
              <a:t>lead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	pu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4500" spc="-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ull</a:t>
            </a:r>
            <a:r>
              <a:rPr sz="4500" spc="-56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7600"/>
              </a:lnSpc>
              <a:spcBef>
                <a:spcPts val="280"/>
              </a:spcBef>
              <a:tabLst>
                <a:tab pos="4260215" algn="l"/>
                <a:tab pos="8642350" algn="l"/>
              </a:tabLst>
            </a:pPr>
            <a:r>
              <a:rPr sz="6400" spc="-10" dirty="0">
                <a:solidFill>
                  <a:srgbClr val="FFFFFF"/>
                </a:solidFill>
              </a:rPr>
              <a:t>Leadership</a:t>
            </a:r>
            <a:r>
              <a:rPr sz="6400" dirty="0">
                <a:solidFill>
                  <a:srgbClr val="FFFFFF"/>
                </a:solidFill>
              </a:rPr>
              <a:t>	Begins</a:t>
            </a:r>
            <a:r>
              <a:rPr sz="6400" spc="-175" dirty="0">
                <a:solidFill>
                  <a:srgbClr val="FFFFFF"/>
                </a:solidFill>
              </a:rPr>
              <a:t> </a:t>
            </a:r>
            <a:r>
              <a:rPr sz="6400" spc="-20" dirty="0">
                <a:solidFill>
                  <a:srgbClr val="FFFFFF"/>
                </a:solidFill>
              </a:rPr>
              <a:t>with</a:t>
            </a:r>
            <a:r>
              <a:rPr sz="6400" dirty="0">
                <a:solidFill>
                  <a:srgbClr val="FFFFFF"/>
                </a:solidFill>
              </a:rPr>
              <a:t>	</a:t>
            </a:r>
            <a:r>
              <a:rPr sz="6400" spc="-50" dirty="0">
                <a:solidFill>
                  <a:srgbClr val="FFFFFF"/>
                </a:solidFill>
              </a:rPr>
              <a:t>a </a:t>
            </a:r>
            <a:r>
              <a:rPr sz="6400" spc="-10" dirty="0">
                <a:solidFill>
                  <a:srgbClr val="FFFFFF"/>
                </a:solidFill>
              </a:rPr>
              <a:t>Choice</a:t>
            </a:r>
            <a:endParaRPr sz="6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93199" y="9043030"/>
            <a:ext cx="2413245" cy="5542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3580293"/>
            <a:ext cx="18288000" cy="6706870"/>
            <a:chOff x="1" y="3580293"/>
            <a:chExt cx="18288000" cy="6706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4346836"/>
              <a:ext cx="18287998" cy="5940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8527" y="3580293"/>
              <a:ext cx="2795808" cy="27958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4003" y="3580293"/>
              <a:ext cx="2795808" cy="27958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9342" y="3580293"/>
              <a:ext cx="2795803" cy="27958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5281" y="4177874"/>
              <a:ext cx="1479049" cy="14790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93201" y="9043030"/>
              <a:ext cx="2413245" cy="5542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63767" y="4202990"/>
              <a:ext cx="1556137" cy="14288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56665" y="4297711"/>
              <a:ext cx="1401254" cy="136097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997200" y="6794500"/>
            <a:ext cx="2033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sz="36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sz="3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17500" y="6794500"/>
            <a:ext cx="25107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rebuchet MS"/>
                <a:cs typeface="Trebuchet MS"/>
              </a:rPr>
              <a:t>Next</a:t>
            </a:r>
            <a:r>
              <a:rPr sz="3600" b="1" spc="-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Trebuchet MS"/>
                <a:cs typeface="Trebuchet MS"/>
              </a:rPr>
              <a:t>Action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16900" y="6794500"/>
            <a:ext cx="1851660" cy="10312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419100" marR="5080" indent="-406400">
              <a:lnSpc>
                <a:spcPts val="3600"/>
              </a:lnSpc>
              <a:spcBef>
                <a:spcPts val="820"/>
              </a:spcBef>
            </a:pPr>
            <a:r>
              <a:rPr sz="3600" b="1" dirty="0">
                <a:solidFill>
                  <a:srgbClr val="FFFFFF"/>
                </a:solidFill>
                <a:latin typeface="Trebuchet MS"/>
                <a:cs typeface="Trebuchet MS"/>
              </a:rPr>
              <a:t>How</a:t>
            </a:r>
            <a:r>
              <a:rPr sz="36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105" dirty="0">
                <a:solidFill>
                  <a:srgbClr val="FFFFFF"/>
                </a:solidFill>
                <a:latin typeface="Trebuchet MS"/>
                <a:cs typeface="Trebuchet MS"/>
              </a:rPr>
              <a:t>You </a:t>
            </a:r>
            <a:r>
              <a:rPr sz="3600" b="1" spc="-20" dirty="0">
                <a:solidFill>
                  <a:srgbClr val="FFFFFF"/>
                </a:solidFill>
                <a:latin typeface="Trebuchet MS"/>
                <a:cs typeface="Trebuchet MS"/>
              </a:rPr>
              <a:t>Lead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5080000">
              <a:lnSpc>
                <a:spcPct val="100000"/>
              </a:lnSpc>
              <a:spcBef>
                <a:spcPts val="100"/>
              </a:spcBef>
            </a:pPr>
            <a:r>
              <a:rPr spc="-695" dirty="0"/>
              <a:t>T</a:t>
            </a:r>
            <a:r>
              <a:rPr spc="40" dirty="0"/>
              <a:t>oda</a:t>
            </a:r>
            <a:r>
              <a:rPr spc="35" dirty="0"/>
              <a:t>y</a:t>
            </a:r>
            <a:r>
              <a:rPr spc="-80" dirty="0"/>
              <a:t>’</a:t>
            </a:r>
            <a:r>
              <a:rPr spc="40" dirty="0"/>
              <a:t>s</a:t>
            </a:r>
            <a:r>
              <a:rPr spc="-325" dirty="0"/>
              <a:t> </a:t>
            </a:r>
            <a:r>
              <a:rPr spc="-10" dirty="0"/>
              <a:t>Purpose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2491" y="0"/>
              <a:ext cx="7638119" cy="102869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520065" indent="-507365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tabLst>
                <a:tab pos="520065" algn="l"/>
              </a:tabLst>
            </a:pPr>
            <a:r>
              <a:rPr dirty="0"/>
              <a:t>Creates</a:t>
            </a:r>
            <a:r>
              <a:rPr spc="-80" dirty="0"/>
              <a:t> </a:t>
            </a:r>
            <a:r>
              <a:rPr dirty="0"/>
              <a:t>lasting</a:t>
            </a:r>
            <a:r>
              <a:rPr spc="-80" dirty="0"/>
              <a:t> </a:t>
            </a:r>
            <a:r>
              <a:rPr spc="-10" dirty="0"/>
              <a:t>change</a:t>
            </a:r>
          </a:p>
          <a:p>
            <a:pPr marL="520065" indent="-5073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520065" algn="l"/>
              </a:tabLst>
            </a:pPr>
            <a:r>
              <a:rPr dirty="0"/>
              <a:t>Influence</a:t>
            </a:r>
            <a:r>
              <a:rPr spc="-35" dirty="0"/>
              <a:t> </a:t>
            </a:r>
            <a:r>
              <a:rPr dirty="0"/>
              <a:t>over</a:t>
            </a:r>
            <a:r>
              <a:rPr spc="-25" dirty="0"/>
              <a:t> </a:t>
            </a:r>
            <a:r>
              <a:rPr spc="-10" dirty="0"/>
              <a:t>authority</a:t>
            </a:r>
          </a:p>
          <a:p>
            <a:pPr marL="520065" indent="-5073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520065" algn="l"/>
              </a:tabLst>
            </a:pPr>
            <a:r>
              <a:rPr dirty="0"/>
              <a:t>Empowerment</a:t>
            </a:r>
            <a:r>
              <a:rPr spc="-114" dirty="0"/>
              <a:t> </a:t>
            </a:r>
            <a:r>
              <a:rPr dirty="0"/>
              <a:t>over</a:t>
            </a:r>
            <a:r>
              <a:rPr spc="-114" dirty="0"/>
              <a:t> </a:t>
            </a:r>
            <a:r>
              <a:rPr spc="-10" dirty="0"/>
              <a:t>control</a:t>
            </a:r>
          </a:p>
          <a:p>
            <a:pPr marL="520065" indent="-5073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520065" algn="l"/>
              </a:tabLst>
            </a:pPr>
            <a:r>
              <a:rPr dirty="0"/>
              <a:t>Purpose</a:t>
            </a:r>
            <a:r>
              <a:rPr spc="-70" dirty="0"/>
              <a:t> </a:t>
            </a:r>
            <a:r>
              <a:rPr dirty="0"/>
              <a:t>over</a:t>
            </a:r>
            <a:r>
              <a:rPr spc="-70" dirty="0"/>
              <a:t> </a:t>
            </a:r>
            <a:r>
              <a:rPr spc="-10" dirty="0"/>
              <a:t>position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1676400"/>
            <a:ext cx="9015730" cy="19659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7600"/>
              </a:lnSpc>
              <a:spcBef>
                <a:spcPts val="280"/>
              </a:spcBef>
            </a:pPr>
            <a:r>
              <a:rPr sz="6400" dirty="0">
                <a:solidFill>
                  <a:srgbClr val="FFFFFF"/>
                </a:solidFill>
              </a:rPr>
              <a:t>What</a:t>
            </a:r>
            <a:r>
              <a:rPr sz="6400" spc="-55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is</a:t>
            </a:r>
            <a:r>
              <a:rPr sz="6400" spc="-160" dirty="0">
                <a:solidFill>
                  <a:srgbClr val="FFFFFF"/>
                </a:solidFill>
              </a:rPr>
              <a:t> </a:t>
            </a:r>
            <a:r>
              <a:rPr sz="6400" spc="-20" dirty="0">
                <a:solidFill>
                  <a:srgbClr val="FFFFFF"/>
                </a:solidFill>
              </a:rPr>
              <a:t>Transformational </a:t>
            </a:r>
            <a:r>
              <a:rPr sz="6400" spc="-10" dirty="0">
                <a:solidFill>
                  <a:srgbClr val="FFFFFF"/>
                </a:solidFill>
              </a:rPr>
              <a:t>Leadership?</a:t>
            </a:r>
            <a:endParaRPr sz="64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3199" y="9043030"/>
            <a:ext cx="2413245" cy="5542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8527" y="3315821"/>
            <a:ext cx="2795808" cy="27958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4004" y="3315821"/>
            <a:ext cx="2795808" cy="27958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69341" y="3315821"/>
            <a:ext cx="2795803" cy="27958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8685" y="3929031"/>
            <a:ext cx="1595494" cy="156938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17800" y="6527800"/>
            <a:ext cx="2607310" cy="10312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65100" marR="5080" indent="-152400">
              <a:lnSpc>
                <a:spcPts val="3600"/>
              </a:lnSpc>
              <a:spcBef>
                <a:spcPts val="820"/>
              </a:spcBef>
            </a:pP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Communitie </a:t>
            </a: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s </a:t>
            </a: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Changing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81000" y="6527800"/>
            <a:ext cx="2377440" cy="10312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81000" marR="5080" indent="-368300">
              <a:lnSpc>
                <a:spcPts val="3600"/>
              </a:lnSpc>
              <a:spcBef>
                <a:spcPts val="820"/>
              </a:spcBef>
            </a:pP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Leadership Matters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62900" y="6578600"/>
            <a:ext cx="2448560" cy="14884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 algn="ctr">
              <a:lnSpc>
                <a:spcPts val="3600"/>
              </a:lnSpc>
              <a:spcBef>
                <a:spcPts val="820"/>
              </a:spcBef>
            </a:pPr>
            <a:r>
              <a:rPr sz="3600" b="1" spc="-35" dirty="0">
                <a:solidFill>
                  <a:srgbClr val="293374"/>
                </a:solidFill>
                <a:latin typeface="Trebuchet MS"/>
                <a:cs typeface="Trebuchet MS"/>
              </a:rPr>
              <a:t>Volunteeris </a:t>
            </a:r>
            <a:r>
              <a:rPr sz="3600" b="1" spc="-50" dirty="0">
                <a:solidFill>
                  <a:srgbClr val="293374"/>
                </a:solidFill>
                <a:latin typeface="Trebuchet MS"/>
                <a:cs typeface="Trebuchet MS"/>
              </a:rPr>
              <a:t>m</a:t>
            </a:r>
            <a:endParaRPr sz="3600">
              <a:latin typeface="Trebuchet MS"/>
              <a:cs typeface="Trebuchet MS"/>
            </a:endParaRPr>
          </a:p>
          <a:p>
            <a:pPr algn="ctr">
              <a:lnSpc>
                <a:spcPts val="3600"/>
              </a:lnSpc>
            </a:pP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Evolving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3987800">
              <a:lnSpc>
                <a:spcPct val="100000"/>
              </a:lnSpc>
              <a:spcBef>
                <a:spcPts val="100"/>
              </a:spcBef>
            </a:pPr>
            <a:r>
              <a:rPr dirty="0"/>
              <a:t>Why</a:t>
            </a:r>
            <a:r>
              <a:rPr spc="-160" dirty="0"/>
              <a:t> </a:t>
            </a:r>
            <a:r>
              <a:rPr dirty="0"/>
              <a:t>This</a:t>
            </a:r>
            <a:r>
              <a:rPr spc="-55" dirty="0"/>
              <a:t> </a:t>
            </a:r>
            <a:r>
              <a:rPr dirty="0"/>
              <a:t>Matters</a:t>
            </a:r>
            <a:r>
              <a:rPr spc="-55" dirty="0"/>
              <a:t> </a:t>
            </a:r>
            <a:r>
              <a:rPr spc="-25" dirty="0"/>
              <a:t>Now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0" y="8498591"/>
            <a:ext cx="18288000" cy="1788795"/>
            <a:chOff x="0" y="8498591"/>
            <a:chExt cx="18288000" cy="17887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498591"/>
              <a:ext cx="18288000" cy="17884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93199" y="9043031"/>
              <a:ext cx="2413245" cy="554216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34719" y="4026018"/>
            <a:ext cx="1265032" cy="120178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38687" y="4162135"/>
            <a:ext cx="1210623" cy="11031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307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801642" y="3104255"/>
            <a:ext cx="4647565" cy="1285875"/>
          </a:xfrm>
          <a:custGeom>
            <a:avLst/>
            <a:gdLst/>
            <a:ahLst/>
            <a:cxnLst/>
            <a:rect l="l" t="t" r="r" b="b"/>
            <a:pathLst>
              <a:path w="4647565" h="1285875">
                <a:moveTo>
                  <a:pt x="4508380" y="0"/>
                </a:moveTo>
                <a:lnTo>
                  <a:pt x="139147" y="0"/>
                </a:lnTo>
                <a:lnTo>
                  <a:pt x="95166" y="7093"/>
                </a:lnTo>
                <a:lnTo>
                  <a:pt x="56968" y="26847"/>
                </a:lnTo>
                <a:lnTo>
                  <a:pt x="26847" y="56968"/>
                </a:lnTo>
                <a:lnTo>
                  <a:pt x="7093" y="95166"/>
                </a:lnTo>
                <a:lnTo>
                  <a:pt x="0" y="139147"/>
                </a:lnTo>
                <a:lnTo>
                  <a:pt x="0" y="1146136"/>
                </a:lnTo>
                <a:lnTo>
                  <a:pt x="10591" y="1199386"/>
                </a:lnTo>
                <a:lnTo>
                  <a:pt x="40755" y="1244528"/>
                </a:lnTo>
                <a:lnTo>
                  <a:pt x="85897" y="1274693"/>
                </a:lnTo>
                <a:lnTo>
                  <a:pt x="139147" y="1285285"/>
                </a:lnTo>
                <a:lnTo>
                  <a:pt x="4508380" y="1285285"/>
                </a:lnTo>
                <a:lnTo>
                  <a:pt x="4552361" y="1278191"/>
                </a:lnTo>
                <a:lnTo>
                  <a:pt x="4590559" y="1258437"/>
                </a:lnTo>
                <a:lnTo>
                  <a:pt x="4620680" y="1228316"/>
                </a:lnTo>
                <a:lnTo>
                  <a:pt x="4640434" y="1190118"/>
                </a:lnTo>
                <a:lnTo>
                  <a:pt x="4647528" y="1146136"/>
                </a:lnTo>
                <a:lnTo>
                  <a:pt x="4647528" y="139147"/>
                </a:lnTo>
                <a:lnTo>
                  <a:pt x="4640434" y="95166"/>
                </a:lnTo>
                <a:lnTo>
                  <a:pt x="4620680" y="56968"/>
                </a:lnTo>
                <a:lnTo>
                  <a:pt x="4590559" y="26847"/>
                </a:lnTo>
                <a:lnTo>
                  <a:pt x="4552361" y="7093"/>
                </a:lnTo>
                <a:lnTo>
                  <a:pt x="4508380" y="0"/>
                </a:lnTo>
                <a:close/>
              </a:path>
            </a:pathLst>
          </a:custGeom>
          <a:solidFill>
            <a:srgbClr val="2933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93199" y="9043030"/>
            <a:ext cx="2413245" cy="55421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731015" y="6300479"/>
            <a:ext cx="3086100" cy="173355"/>
          </a:xfrm>
          <a:custGeom>
            <a:avLst/>
            <a:gdLst/>
            <a:ahLst/>
            <a:cxnLst/>
            <a:rect l="l" t="t" r="r" b="b"/>
            <a:pathLst>
              <a:path w="3086100" h="173354">
                <a:moveTo>
                  <a:pt x="3086100" y="0"/>
                </a:moveTo>
                <a:lnTo>
                  <a:pt x="0" y="0"/>
                </a:lnTo>
                <a:lnTo>
                  <a:pt x="0" y="173108"/>
                </a:lnTo>
                <a:lnTo>
                  <a:pt x="3086100" y="173108"/>
                </a:lnTo>
                <a:lnTo>
                  <a:pt x="3086100" y="0"/>
                </a:lnTo>
                <a:close/>
              </a:path>
            </a:pathLst>
          </a:custGeom>
          <a:solidFill>
            <a:srgbClr val="518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68935" y="6300479"/>
            <a:ext cx="3086100" cy="173355"/>
          </a:xfrm>
          <a:custGeom>
            <a:avLst/>
            <a:gdLst/>
            <a:ahLst/>
            <a:cxnLst/>
            <a:rect l="l" t="t" r="r" b="b"/>
            <a:pathLst>
              <a:path w="3086100" h="173354">
                <a:moveTo>
                  <a:pt x="3086100" y="0"/>
                </a:moveTo>
                <a:lnTo>
                  <a:pt x="0" y="0"/>
                </a:lnTo>
                <a:lnTo>
                  <a:pt x="0" y="173108"/>
                </a:lnTo>
                <a:lnTo>
                  <a:pt x="3086100" y="173108"/>
                </a:lnTo>
                <a:lnTo>
                  <a:pt x="3086100" y="0"/>
                </a:lnTo>
                <a:close/>
              </a:path>
            </a:pathLst>
          </a:custGeom>
          <a:solidFill>
            <a:srgbClr val="518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15200" y="3479800"/>
            <a:ext cx="361378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dirty="0">
                <a:solidFill>
                  <a:srgbClr val="FFFFFF"/>
                </a:solidFill>
                <a:latin typeface="Trebuchet MS"/>
                <a:cs typeface="Trebuchet MS"/>
              </a:rPr>
              <a:t>Leadership</a:t>
            </a:r>
            <a:r>
              <a:rPr sz="2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dirty="0">
                <a:solidFill>
                  <a:srgbClr val="FFFFFF"/>
                </a:solidFill>
                <a:latin typeface="Trebuchet MS"/>
                <a:cs typeface="Trebuchet MS"/>
              </a:rPr>
              <a:t>looks</a:t>
            </a:r>
            <a:r>
              <a:rPr sz="29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-10" dirty="0">
                <a:solidFill>
                  <a:srgbClr val="FFFFFF"/>
                </a:solidFill>
                <a:latin typeface="Trebuchet MS"/>
                <a:cs typeface="Trebuchet MS"/>
              </a:rPr>
              <a:t>like: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29200" y="977900"/>
            <a:ext cx="824039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42104" algn="l"/>
              </a:tabLst>
            </a:pPr>
            <a:r>
              <a:rPr spc="-10" dirty="0">
                <a:solidFill>
                  <a:srgbClr val="FFFFFF"/>
                </a:solidFill>
              </a:rPr>
              <a:t>Rethinking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-10" dirty="0">
                <a:solidFill>
                  <a:srgbClr val="FFFFFF"/>
                </a:solidFill>
              </a:rPr>
              <a:t>Leadership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654300" y="4927600"/>
            <a:ext cx="1854200" cy="197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7600"/>
              </a:lnSpc>
              <a:spcBef>
                <a:spcPts val="100"/>
              </a:spcBef>
            </a:pPr>
            <a:r>
              <a:rPr sz="6500" spc="-50" dirty="0">
                <a:solidFill>
                  <a:srgbClr val="293374"/>
                </a:solidFill>
                <a:latin typeface="Arial"/>
                <a:cs typeface="Arial"/>
              </a:rPr>
              <a:t>1</a:t>
            </a:r>
            <a:endParaRPr sz="6500">
              <a:latin typeface="Arial"/>
              <a:cs typeface="Arial"/>
            </a:endParaRPr>
          </a:p>
          <a:p>
            <a:pPr marL="12700" marR="5080" indent="-6985" algn="ctr">
              <a:lnSpc>
                <a:spcPts val="3600"/>
              </a:lnSpc>
              <a:spcBef>
                <a:spcPts val="520"/>
              </a:spcBef>
            </a:pP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Being</a:t>
            </a:r>
            <a:r>
              <a:rPr sz="3600" b="1" spc="-65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spc="-25" dirty="0">
                <a:solidFill>
                  <a:srgbClr val="293374"/>
                </a:solidFill>
                <a:latin typeface="Trebuchet MS"/>
                <a:cs typeface="Trebuchet MS"/>
              </a:rPr>
              <a:t>an </a:t>
            </a: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example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27100" y="4914900"/>
            <a:ext cx="2152650" cy="241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" algn="ctr">
              <a:lnSpc>
                <a:spcPts val="7550"/>
              </a:lnSpc>
              <a:spcBef>
                <a:spcPts val="100"/>
              </a:spcBef>
            </a:pPr>
            <a:r>
              <a:rPr sz="6500" spc="-50" dirty="0">
                <a:solidFill>
                  <a:srgbClr val="293374"/>
                </a:solidFill>
                <a:latin typeface="Arial"/>
                <a:cs typeface="Arial"/>
              </a:rPr>
              <a:t>3</a:t>
            </a:r>
            <a:endParaRPr sz="6500">
              <a:latin typeface="Arial"/>
              <a:cs typeface="Arial"/>
            </a:endParaRPr>
          </a:p>
          <a:p>
            <a:pPr marL="12700" marR="5080" indent="7620" algn="ctr">
              <a:lnSpc>
                <a:spcPts val="3600"/>
              </a:lnSpc>
              <a:spcBef>
                <a:spcPts val="470"/>
              </a:spcBef>
            </a:pP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Asking important questions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9900" y="4914900"/>
            <a:ext cx="2111375" cy="241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550"/>
              </a:lnSpc>
              <a:spcBef>
                <a:spcPts val="100"/>
              </a:spcBef>
            </a:pPr>
            <a:r>
              <a:rPr sz="6500" spc="-50" dirty="0">
                <a:solidFill>
                  <a:srgbClr val="293374"/>
                </a:solidFill>
                <a:latin typeface="Arial"/>
                <a:cs typeface="Arial"/>
              </a:rPr>
              <a:t>2</a:t>
            </a:r>
            <a:endParaRPr sz="6500">
              <a:latin typeface="Arial"/>
              <a:cs typeface="Arial"/>
            </a:endParaRPr>
          </a:p>
          <a:p>
            <a:pPr marL="12065" marR="5080" algn="ctr">
              <a:lnSpc>
                <a:spcPts val="3600"/>
              </a:lnSpc>
              <a:spcBef>
                <a:spcPts val="470"/>
              </a:spcBef>
            </a:pPr>
            <a:r>
              <a:rPr sz="3600" b="1" spc="-20" dirty="0">
                <a:solidFill>
                  <a:srgbClr val="293374"/>
                </a:solidFill>
                <a:latin typeface="Trebuchet MS"/>
                <a:cs typeface="Trebuchet MS"/>
              </a:rPr>
              <a:t>Welcomin </a:t>
            </a:r>
            <a:r>
              <a:rPr sz="3600" b="1" dirty="0">
                <a:solidFill>
                  <a:srgbClr val="293374"/>
                </a:solidFill>
                <a:latin typeface="Trebuchet MS"/>
                <a:cs typeface="Trebuchet MS"/>
              </a:rPr>
              <a:t>g</a:t>
            </a:r>
            <a:r>
              <a:rPr sz="3600" b="1" spc="-20" dirty="0">
                <a:solidFill>
                  <a:srgbClr val="293374"/>
                </a:solidFill>
                <a:latin typeface="Trebuchet MS"/>
                <a:cs typeface="Trebuchet MS"/>
              </a:rPr>
              <a:t> </a:t>
            </a:r>
            <a:r>
              <a:rPr sz="3600" b="1" spc="-25" dirty="0">
                <a:solidFill>
                  <a:srgbClr val="293374"/>
                </a:solidFill>
                <a:latin typeface="Trebuchet MS"/>
                <a:cs typeface="Trebuchet MS"/>
              </a:rPr>
              <a:t>new </a:t>
            </a:r>
            <a:r>
              <a:rPr sz="3600" b="1" spc="-10" dirty="0">
                <a:solidFill>
                  <a:srgbClr val="293374"/>
                </a:solidFill>
                <a:latin typeface="Trebuchet MS"/>
                <a:cs typeface="Trebuchet MS"/>
              </a:rPr>
              <a:t>members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051" y="0"/>
            <a:ext cx="7475884" cy="102869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3937000"/>
            <a:ext cx="7322184" cy="19939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7700"/>
              </a:lnSpc>
              <a:spcBef>
                <a:spcPts val="300"/>
              </a:spcBef>
              <a:tabLst>
                <a:tab pos="1892935" algn="l"/>
                <a:tab pos="2168525" algn="l"/>
                <a:tab pos="3041015" algn="l"/>
                <a:tab pos="4601210" algn="l"/>
              </a:tabLst>
            </a:pPr>
            <a:r>
              <a:rPr spc="-25" dirty="0"/>
              <a:t>How</a:t>
            </a:r>
            <a:r>
              <a:rPr dirty="0"/>
              <a:t>	</a:t>
            </a:r>
            <a:r>
              <a:rPr spc="-25" dirty="0"/>
              <a:t>do</a:t>
            </a:r>
            <a:r>
              <a:rPr dirty="0"/>
              <a:t>	</a:t>
            </a:r>
            <a:r>
              <a:rPr spc="-25" dirty="0"/>
              <a:t>you</a:t>
            </a:r>
            <a:r>
              <a:rPr dirty="0"/>
              <a:t>	</a:t>
            </a:r>
            <a:r>
              <a:rPr spc="-10" dirty="0"/>
              <a:t>already </a:t>
            </a:r>
            <a:r>
              <a:rPr spc="-20" dirty="0"/>
              <a:t>show</a:t>
            </a:r>
            <a:r>
              <a:rPr dirty="0"/>
              <a:t>	</a:t>
            </a:r>
            <a:r>
              <a:rPr spc="-25" dirty="0"/>
              <a:t>up?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04169" y="9043030"/>
            <a:ext cx="2402275" cy="5542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2843" y="0"/>
            <a:ext cx="9875520" cy="10287000"/>
            <a:chOff x="8412843" y="0"/>
            <a:chExt cx="987552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2843" y="4510136"/>
              <a:ext cx="1462312" cy="12661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4927" y="0"/>
              <a:ext cx="9543071" cy="10287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3200" y="9043030"/>
              <a:ext cx="2413245" cy="55421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7900" y="3302000"/>
            <a:ext cx="7091045" cy="19939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7700"/>
              </a:lnSpc>
              <a:spcBef>
                <a:spcPts val="300"/>
              </a:spcBef>
              <a:tabLst>
                <a:tab pos="4326255" algn="l"/>
              </a:tabLst>
            </a:pPr>
            <a:r>
              <a:rPr spc="-10" dirty="0"/>
              <a:t>Leadership</a:t>
            </a:r>
            <a:r>
              <a:rPr dirty="0"/>
              <a:t>	</a:t>
            </a:r>
            <a:r>
              <a:rPr spc="-25" dirty="0"/>
              <a:t>in </a:t>
            </a:r>
            <a:r>
              <a:rPr dirty="0"/>
              <a:t>Everyday</a:t>
            </a:r>
            <a:r>
              <a:rPr spc="-35" dirty="0"/>
              <a:t> </a:t>
            </a:r>
            <a:r>
              <a:rPr spc="-10" dirty="0"/>
              <a:t>Moments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86533"/>
            <a:ext cx="18287998" cy="58004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5300" rIns="0" bIns="0" rtlCol="0">
            <a:spAutoFit/>
          </a:bodyPr>
          <a:lstStyle/>
          <a:p>
            <a:pPr marL="825500">
              <a:lnSpc>
                <a:spcPct val="100000"/>
              </a:lnSpc>
              <a:spcBef>
                <a:spcPts val="100"/>
              </a:spcBef>
              <a:tabLst>
                <a:tab pos="7586980" algn="l"/>
                <a:tab pos="11901170" algn="l"/>
              </a:tabLst>
            </a:pPr>
            <a:r>
              <a:rPr spc="-630" dirty="0"/>
              <a:t>Y</a:t>
            </a:r>
            <a:r>
              <a:rPr spc="-20" dirty="0"/>
              <a:t>ou</a:t>
            </a:r>
            <a:r>
              <a:rPr spc="-360" dirty="0"/>
              <a:t> </a:t>
            </a:r>
            <a:r>
              <a:rPr dirty="0"/>
              <a:t>Already</a:t>
            </a:r>
            <a:r>
              <a:rPr spc="-50" dirty="0"/>
              <a:t> </a:t>
            </a:r>
            <a:r>
              <a:rPr spc="-20" dirty="0"/>
              <a:t>Have</a:t>
            </a:r>
            <a:r>
              <a:rPr dirty="0"/>
              <a:t>	</a:t>
            </a:r>
            <a:r>
              <a:rPr spc="-10" dirty="0"/>
              <a:t>Leadership</a:t>
            </a:r>
            <a:r>
              <a:rPr dirty="0"/>
              <a:t>	</a:t>
            </a:r>
            <a:r>
              <a:rPr spc="-10" dirty="0"/>
              <a:t>Strengths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01900" y="7277100"/>
            <a:ext cx="186626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40" dirty="0">
                <a:solidFill>
                  <a:srgbClr val="FDFDFD"/>
                </a:solidFill>
                <a:latin typeface="Trebuchet MS"/>
                <a:cs typeface="Trebuchet MS"/>
              </a:rPr>
              <a:t>Organizing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400" y="7277100"/>
            <a:ext cx="2114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DFDFD"/>
                </a:solidFill>
                <a:latin typeface="Trebuchet MS"/>
                <a:cs typeface="Trebuchet MS"/>
              </a:rPr>
              <a:t>Encouraging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83800" y="7277100"/>
            <a:ext cx="19253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DFDFD"/>
                </a:solidFill>
                <a:latin typeface="Trebuchet MS"/>
                <a:cs typeface="Trebuchet MS"/>
              </a:rPr>
              <a:t>Advocating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17600" y="7289800"/>
            <a:ext cx="195833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DFDFD"/>
                </a:solidFill>
                <a:latin typeface="Trebuchet MS"/>
                <a:cs typeface="Trebuchet MS"/>
              </a:rPr>
              <a:t>Connecting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93199" y="9043030"/>
            <a:ext cx="2413245" cy="5542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8487" y="0"/>
              <a:ext cx="8094139" cy="102869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81100" y="4140200"/>
            <a:ext cx="226060" cy="24638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4500" spc="-5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4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4500" spc="-5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4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4500" spc="-5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4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0948" y="4152900"/>
            <a:ext cx="509651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160">
              <a:lnSpc>
                <a:spcPct val="118500"/>
              </a:lnSpc>
              <a:spcBef>
                <a:spcPts val="100"/>
              </a:spcBef>
              <a:tabLst>
                <a:tab pos="2178685" algn="l"/>
              </a:tabLst>
            </a:pP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Invite</a:t>
            </a:r>
            <a:r>
              <a:rPr sz="4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someone</a:t>
            </a:r>
            <a:r>
              <a:rPr sz="4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4500" spc="-44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0" spc="60" dirty="0">
                <a:solidFill>
                  <a:srgbClr val="FFFFFF"/>
                </a:solidFill>
                <a:latin typeface="Trebuchet MS"/>
                <a:cs typeface="Trebuchet MS"/>
              </a:rPr>
              <a:t>ry</a:t>
            </a:r>
            <a:r>
              <a:rPr sz="45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Trebuchet MS"/>
                <a:cs typeface="Trebuchet MS"/>
              </a:rPr>
              <a:t>new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4500" spc="-10" dirty="0">
                <a:solidFill>
                  <a:srgbClr val="FFFFFF"/>
                </a:solidFill>
                <a:latin typeface="Trebuchet MS"/>
                <a:cs typeface="Trebuchet MS"/>
              </a:rPr>
              <a:t>approaches </a:t>
            </a:r>
            <a:r>
              <a:rPr sz="4500" dirty="0">
                <a:solidFill>
                  <a:srgbClr val="FFFFFF"/>
                </a:solidFill>
                <a:latin typeface="Trebuchet MS"/>
                <a:cs typeface="Trebuchet MS"/>
              </a:rPr>
              <a:t>Speak</a:t>
            </a:r>
            <a:r>
              <a:rPr sz="45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1143000"/>
            <a:ext cx="7480934" cy="19659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7600"/>
              </a:lnSpc>
              <a:spcBef>
                <a:spcPts val="280"/>
              </a:spcBef>
            </a:pPr>
            <a:r>
              <a:rPr sz="6400" spc="-25" dirty="0">
                <a:solidFill>
                  <a:srgbClr val="FFFFFF"/>
                </a:solidFill>
              </a:rPr>
              <a:t>Small</a:t>
            </a:r>
            <a:r>
              <a:rPr sz="6400" spc="-420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Actions</a:t>
            </a:r>
            <a:r>
              <a:rPr sz="6400" spc="-170" dirty="0">
                <a:solidFill>
                  <a:srgbClr val="FFFFFF"/>
                </a:solidFill>
              </a:rPr>
              <a:t> </a:t>
            </a:r>
            <a:r>
              <a:rPr sz="6400" spc="-10" dirty="0">
                <a:solidFill>
                  <a:srgbClr val="FFFFFF"/>
                </a:solidFill>
              </a:rPr>
              <a:t>Shape Culture</a:t>
            </a:r>
            <a:endParaRPr sz="64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3199" y="9043030"/>
            <a:ext cx="2413245" cy="5542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226</Words>
  <Application>Microsoft Office PowerPoint</Application>
  <PresentationFormat>Custom</PresentationFormat>
  <Paragraphs>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Office Theme</vt:lpstr>
      <vt:lpstr>PowerPoint Presentation</vt:lpstr>
      <vt:lpstr>Today’s Purpose</vt:lpstr>
      <vt:lpstr>What is Transformational Leadership?</vt:lpstr>
      <vt:lpstr>Why This Matters Now</vt:lpstr>
      <vt:lpstr>Rethinking Leadership</vt:lpstr>
      <vt:lpstr>How do you already show up?</vt:lpstr>
      <vt:lpstr>Leadership in Everyday Moments</vt:lpstr>
      <vt:lpstr>You Already Have Leadership Strengths</vt:lpstr>
      <vt:lpstr>Small Actions Shape Culture</vt:lpstr>
      <vt:lpstr>Barriers Women Face</vt:lpstr>
      <vt:lpstr>Choosing a New Inner Voice</vt:lpstr>
      <vt:lpstr>Reflection Moment</vt:lpstr>
      <vt:lpstr>Key Takeaways</vt:lpstr>
      <vt:lpstr>Leadership Begins with a Choice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Culture of Transformational Leadership: Inspiring Impact AFTERNOON</dc:title>
  <dc:creator>Barbara Spyke</dc:creator>
  <cp:lastModifiedBy>Barbara Spyke</cp:lastModifiedBy>
  <cp:revision>1</cp:revision>
  <dcterms:created xsi:type="dcterms:W3CDTF">2026-04-27T21:55:44Z</dcterms:created>
  <dcterms:modified xsi:type="dcterms:W3CDTF">2026-04-27T21:57:50Z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2026-04-04T00:00:00Z</vt:filetime>
  </property>
  <property fmtid="{D5CDD505-2E9C-101B-9397-08002B2CF9AE}" pid="3" name="Creator">
    <vt:lpwstr>Keynote</vt:lpwstr>
  </property>
  <property fmtid="{D5CDD505-2E9C-101B-9397-08002B2CF9AE}" pid="4" name="LastSaved">
    <vt:filetime>2026-04-27T00:00:00Z</vt:filetime>
  </property>
  <property fmtid="{D5CDD505-2E9C-101B-9397-08002B2CF9AE}" pid="5" name="Producer">
    <vt:lpwstr>macOS Version 10.16 (Build 20G1443) Quartz PDFContext</vt:lpwstr>
  </property>
</Properties>
</file>