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5"/>
  </p:notesMasterIdLst>
  <p:sldIdLst>
    <p:sldId id="256" r:id="rId2"/>
    <p:sldId id="275" r:id="rId3"/>
    <p:sldId id="260" r:id="rId4"/>
    <p:sldId id="276" r:id="rId5"/>
    <p:sldId id="259" r:id="rId6"/>
    <p:sldId id="284" r:id="rId7"/>
    <p:sldId id="287" r:id="rId8"/>
    <p:sldId id="286" r:id="rId9"/>
    <p:sldId id="283" r:id="rId10"/>
    <p:sldId id="258" r:id="rId11"/>
    <p:sldId id="277" r:id="rId12"/>
    <p:sldId id="268" r:id="rId13"/>
    <p:sldId id="288" r:id="rId14"/>
  </p:sldIdLst>
  <p:sldSz cx="18288000" cy="10287000"/>
  <p:notesSz cx="6858000" cy="9144000"/>
  <p:embeddedFontLst>
    <p:embeddedFont>
      <p:font typeface="Bookman Old Style" panose="02050604050505020204" pitchFamily="18" charset="0"/>
      <p:regular r:id="rId16"/>
      <p:bold r:id="rId17"/>
      <p:italic r:id="rId18"/>
      <p:boldItalic r:id="rId19"/>
    </p:embeddedFont>
    <p:embeddedFont>
      <p:font typeface="Verdana" panose="020B0604030504040204" pitchFamily="34" charset="0"/>
      <p:regular r:id="rId20"/>
      <p:bold r:id="rId21"/>
      <p:italic r:id="rId22"/>
      <p:bold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B11C"/>
    <a:srgbClr val="BB4075"/>
    <a:srgbClr val="DB5E5A"/>
    <a:srgbClr val="609EE0"/>
    <a:srgbClr val="528BC9"/>
    <a:srgbClr val="FAC800"/>
    <a:srgbClr val="3255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82"/>
    <p:restoredTop sz="76667" autoAdjust="0"/>
  </p:normalViewPr>
  <p:slideViewPr>
    <p:cSldViewPr snapToGrid="0">
      <p:cViewPr varScale="1">
        <p:scale>
          <a:sx n="49" d="100"/>
          <a:sy n="49" d="100"/>
        </p:scale>
        <p:origin x="807" y="291"/>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Verdana" panose="020B060403050404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Verdana" panose="020B0604030504040204" pitchFamily="34" charset="0"/>
              </a:defRPr>
            </a:lvl1pPr>
          </a:lstStyle>
          <a:p>
            <a:fld id="{7F490171-6DE0-47DD-86F1-073FFBC32B0C}" type="datetimeFigureOut">
              <a:rPr lang="en-US" smtClean="0"/>
              <a:pPr/>
              <a:t>4/28/2026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Verdana" panose="020B060403050404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Verdana" panose="020B0604030504040204" pitchFamily="34" charset="0"/>
              </a:defRPr>
            </a:lvl1pPr>
          </a:lstStyle>
          <a:p>
            <a:fld id="{6295BA80-4B40-47AC-8ACA-8F4CDC05B63D}" type="slidenum">
              <a:rPr lang="en-US" smtClean="0"/>
              <a:pPr/>
              <a:t>‹#›</a:t>
            </a:fld>
            <a:endParaRPr lang="en-US" dirty="0"/>
          </a:p>
        </p:txBody>
      </p:sp>
    </p:spTree>
    <p:extLst>
      <p:ext uri="{BB962C8B-B14F-4D97-AF65-F5344CB8AC3E}">
        <p14:creationId xmlns:p14="http://schemas.microsoft.com/office/powerpoint/2010/main" val="4170266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Verdana" panose="020B0604030504040204" pitchFamily="34" charset="0"/>
        <a:ea typeface="+mn-ea"/>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sz="1200" kern="1200" dirty="0">
                <a:solidFill>
                  <a:schemeClr val="tx1"/>
                </a:solidFill>
                <a:effectLst/>
                <a:ea typeface="+mn-ea"/>
                <a:cs typeface="+mn-cs"/>
              </a:rPr>
              <a:t>We are excited to talk to you today about how we can infuse JOY into the membership experience.</a:t>
            </a:r>
          </a:p>
          <a:p>
            <a:endParaRPr lang="en-US" dirty="0"/>
          </a:p>
        </p:txBody>
      </p:sp>
      <p:sp>
        <p:nvSpPr>
          <p:cNvPr id="4" name="Slide Number Placeholder 3"/>
          <p:cNvSpPr>
            <a:spLocks noGrp="1"/>
          </p:cNvSpPr>
          <p:nvPr>
            <p:ph type="sldNum" sz="quarter" idx="5"/>
          </p:nvPr>
        </p:nvSpPr>
        <p:spPr/>
        <p:txBody>
          <a:bodyPr/>
          <a:lstStyle/>
          <a:p>
            <a:fld id="{6295BA80-4B40-47AC-8ACA-8F4CDC05B63D}" type="slidenum">
              <a:rPr lang="en-US" smtClean="0"/>
              <a:t>1</a:t>
            </a:fld>
            <a:endParaRPr lang="en-US"/>
          </a:p>
        </p:txBody>
      </p:sp>
    </p:spTree>
    <p:extLst>
      <p:ext uri="{BB962C8B-B14F-4D97-AF65-F5344CB8AC3E}">
        <p14:creationId xmlns:p14="http://schemas.microsoft.com/office/powerpoint/2010/main" val="19441423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ea typeface="+mn-ea"/>
                <a:cs typeface="+mn-cs"/>
              </a:rPr>
              <a:t>Another way to infuse joy is to lead ice breakers and discussion prompts—these are especially helpful to get new members into the fold and help them feel that they’re connecting with their club. You can tie ice breakers or discussion prompts these into seasonal themes like gratitude—what are you grateful for in your Soroptimist experience? At the conclusion of a club year, what moment of Soroptimist work had the greatest impact on you? Or perhaps at the start of a new year, what are you excited about for the club or yourself this year?  There are lots of ideas for conversation starters that you can find online to get you started. </a:t>
            </a:r>
          </a:p>
          <a:p>
            <a:r>
              <a:rPr lang="en-US" sz="1200" kern="1200" dirty="0">
                <a:solidFill>
                  <a:schemeClr val="tx1"/>
                </a:solidFill>
                <a:effectLst/>
                <a:ea typeface="+mn-ea"/>
                <a:cs typeface="+mn-cs"/>
              </a:rPr>
              <a:t>These kinds of activities are important, because they help forge connection within and beyond the Soroptimist mission. Even if your club may have several members who know each other well, you’d be surprised at what you can learn about each other or see what you have in common. </a:t>
            </a:r>
          </a:p>
          <a:p>
            <a:endParaRPr lang="en-US" dirty="0"/>
          </a:p>
        </p:txBody>
      </p:sp>
      <p:sp>
        <p:nvSpPr>
          <p:cNvPr id="4" name="Slide Number Placeholder 3"/>
          <p:cNvSpPr>
            <a:spLocks noGrp="1"/>
          </p:cNvSpPr>
          <p:nvPr>
            <p:ph type="sldNum" sz="quarter" idx="5"/>
          </p:nvPr>
        </p:nvSpPr>
        <p:spPr/>
        <p:txBody>
          <a:bodyPr/>
          <a:lstStyle/>
          <a:p>
            <a:fld id="{6295BA80-4B40-47AC-8ACA-8F4CDC05B63D}" type="slidenum">
              <a:rPr lang="en-US" smtClean="0"/>
              <a:t>10</a:t>
            </a:fld>
            <a:endParaRPr lang="en-US"/>
          </a:p>
        </p:txBody>
      </p:sp>
    </p:spTree>
    <p:extLst>
      <p:ext uri="{BB962C8B-B14F-4D97-AF65-F5344CB8AC3E}">
        <p14:creationId xmlns:p14="http://schemas.microsoft.com/office/powerpoint/2010/main" val="8170092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69D268-E27E-6E53-DD9A-F1DC00F5D8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EBA6EB-7489-EBC8-C5FD-023EB7F90DDB}"/>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A14130B2-248C-324B-31DD-5AC6CE0D04D4}"/>
              </a:ext>
            </a:extLst>
          </p:cNvPr>
          <p:cNvSpPr>
            <a:spLocks noGrp="1"/>
          </p:cNvSpPr>
          <p:nvPr>
            <p:ph type="body" idx="1"/>
          </p:nvPr>
        </p:nvSpPr>
        <p:spPr/>
        <p:txBody>
          <a:bodyPr/>
          <a:lstStyle/>
          <a:p>
            <a:r>
              <a:rPr lang="en-US" sz="1200" kern="1200" dirty="0">
                <a:solidFill>
                  <a:schemeClr val="tx1"/>
                </a:solidFill>
                <a:effectLst/>
                <a:ea typeface="+mn-ea"/>
                <a:cs typeface="+mn-cs"/>
              </a:rPr>
              <a:t>Finally, don’t be afraid to be a bit silly—try a costume theme for a fundraiser or even regular meeting, or play a brief game or do a quick chair yoga stretch as a group before any meetings that you know will be long and potentially tedious. These moments can be some of the most memorable in your Soroptimist experience, so don’t discount them. </a:t>
            </a:r>
          </a:p>
          <a:p>
            <a:pPr>
              <a:defRPr/>
            </a:pPr>
            <a:endParaRPr lang="en-US" sz="1200" kern="1200" dirty="0">
              <a:solidFill>
                <a:schemeClr val="tx1"/>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endParaRPr>
          </a:p>
          <a:p>
            <a:endParaRPr lang="en-US" dirty="0"/>
          </a:p>
        </p:txBody>
      </p:sp>
      <p:sp>
        <p:nvSpPr>
          <p:cNvPr id="4" name="Slide Number Placeholder 3">
            <a:extLst>
              <a:ext uri="{FF2B5EF4-FFF2-40B4-BE49-F238E27FC236}">
                <a16:creationId xmlns:a16="http://schemas.microsoft.com/office/drawing/2014/main" id="{99CE131F-2E14-E172-DFA1-F4C2A9BA836A}"/>
              </a:ext>
            </a:extLst>
          </p:cNvPr>
          <p:cNvSpPr>
            <a:spLocks noGrp="1"/>
          </p:cNvSpPr>
          <p:nvPr>
            <p:ph type="sldNum" sz="quarter" idx="5"/>
          </p:nvPr>
        </p:nvSpPr>
        <p:spPr/>
        <p:txBody>
          <a:bodyPr/>
          <a:lstStyle/>
          <a:p>
            <a:fld id="{6295BA80-4B40-47AC-8ACA-8F4CDC05B63D}" type="slidenum">
              <a:rPr lang="en-US" smtClean="0"/>
              <a:t>11</a:t>
            </a:fld>
            <a:endParaRPr lang="en-US"/>
          </a:p>
        </p:txBody>
      </p:sp>
    </p:spTree>
    <p:extLst>
      <p:ext uri="{BB962C8B-B14F-4D97-AF65-F5344CB8AC3E}">
        <p14:creationId xmlns:p14="http://schemas.microsoft.com/office/powerpoint/2010/main" val="31598738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ea typeface="+mn-ea"/>
                <a:cs typeface="+mn-cs"/>
              </a:rPr>
              <a:t>(engage in discussion here if time permits)</a:t>
            </a:r>
          </a:p>
          <a:p>
            <a:r>
              <a:rPr lang="en-US" sz="1200" kern="1200" dirty="0">
                <a:solidFill>
                  <a:schemeClr val="tx1"/>
                </a:solidFill>
                <a:effectLst/>
                <a:ea typeface="+mn-ea"/>
                <a:cs typeface="+mn-cs"/>
              </a:rPr>
              <a:t>Now, I’d love to hear from you—what’s one idea here that you’re excited about or think would work well? Or what’s something that your club already does that infuses joy into the membership experience? </a:t>
            </a:r>
          </a:p>
          <a:p>
            <a:r>
              <a:rPr lang="en-US" sz="1200" kern="1200" dirty="0">
                <a:solidFill>
                  <a:schemeClr val="tx1"/>
                </a:solidFill>
                <a:effectLst/>
                <a:ea typeface="+mn-ea"/>
                <a:cs typeface="+mn-cs"/>
              </a:rPr>
              <a:t>(take suggestions/ideas as long as time permits)</a:t>
            </a:r>
          </a:p>
          <a:p>
            <a:endParaRPr lang="en-US" dirty="0"/>
          </a:p>
        </p:txBody>
      </p:sp>
      <p:sp>
        <p:nvSpPr>
          <p:cNvPr id="4" name="Slide Number Placeholder 3"/>
          <p:cNvSpPr>
            <a:spLocks noGrp="1"/>
          </p:cNvSpPr>
          <p:nvPr>
            <p:ph type="sldNum" sz="quarter" idx="5"/>
          </p:nvPr>
        </p:nvSpPr>
        <p:spPr/>
        <p:txBody>
          <a:bodyPr/>
          <a:lstStyle/>
          <a:p>
            <a:fld id="{6295BA80-4B40-47AC-8ACA-8F4CDC05B63D}" type="slidenum">
              <a:rPr lang="en-US" smtClean="0"/>
              <a:t>12</a:t>
            </a:fld>
            <a:endParaRPr lang="en-US"/>
          </a:p>
        </p:txBody>
      </p:sp>
    </p:spTree>
    <p:extLst>
      <p:ext uri="{BB962C8B-B14F-4D97-AF65-F5344CB8AC3E}">
        <p14:creationId xmlns:p14="http://schemas.microsoft.com/office/powerpoint/2010/main" val="40788234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ea typeface="+mn-ea"/>
                <a:cs typeface="+mn-cs"/>
              </a:rPr>
              <a:t>As I wrap up, I just want to leave you with one final thought: Just because our mission is important and the work we do to support women and girls changes lives doesn’t mean that we can’t have fun doing it! Thank you for your time today. </a:t>
            </a:r>
          </a:p>
          <a:p>
            <a:endParaRPr lang="en-US" dirty="0"/>
          </a:p>
        </p:txBody>
      </p:sp>
      <p:sp>
        <p:nvSpPr>
          <p:cNvPr id="4" name="Slide Number Placeholder 3"/>
          <p:cNvSpPr>
            <a:spLocks noGrp="1"/>
          </p:cNvSpPr>
          <p:nvPr>
            <p:ph type="sldNum" sz="quarter" idx="5"/>
          </p:nvPr>
        </p:nvSpPr>
        <p:spPr/>
        <p:txBody>
          <a:bodyPr/>
          <a:lstStyle/>
          <a:p>
            <a:fld id="{6295BA80-4B40-47AC-8ACA-8F4CDC05B63D}" type="slidenum">
              <a:rPr lang="en-US" smtClean="0"/>
              <a:t>13</a:t>
            </a:fld>
            <a:endParaRPr lang="en-US"/>
          </a:p>
        </p:txBody>
      </p:sp>
    </p:spTree>
    <p:extLst>
      <p:ext uri="{BB962C8B-B14F-4D97-AF65-F5344CB8AC3E}">
        <p14:creationId xmlns:p14="http://schemas.microsoft.com/office/powerpoint/2010/main" val="2542456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B62660-6BC2-18B1-CD6A-A60275FC7D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A061D3-2341-83F4-8E73-E5E9F2924A2F}"/>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22B4C724-ED84-81AD-E573-94589E90D588}"/>
              </a:ext>
            </a:extLst>
          </p:cNvPr>
          <p:cNvSpPr>
            <a:spLocks noGrp="1"/>
          </p:cNvSpPr>
          <p:nvPr>
            <p:ph type="body" idx="1"/>
          </p:nvPr>
        </p:nvSpPr>
        <p:spPr/>
        <p:txBody>
          <a:bodyPr/>
          <a:lstStyle/>
          <a:p>
            <a:r>
              <a:rPr lang="en-US" sz="1200" kern="1200" dirty="0">
                <a:solidFill>
                  <a:schemeClr val="tx1"/>
                </a:solidFill>
                <a:effectLst/>
                <a:ea typeface="+mn-ea"/>
                <a:cs typeface="+mn-cs"/>
              </a:rPr>
              <a:t>I want you to close or lower your eyes. Imagine the last time or a memorable time you felt joy. Maybe it was sharing a laugh with friends, or playing a game with a grandchild, or wrapping up a particular successful Dream It, Be It project with your club. Maybe you reached a goal at work that you’ve been striving towards for a long time. Or maybe you won the top prize at a recent Soroptimist fundraiser! </a:t>
            </a:r>
          </a:p>
          <a:p>
            <a:r>
              <a:rPr lang="en-US" sz="1200" kern="1200" dirty="0">
                <a:solidFill>
                  <a:schemeClr val="tx1"/>
                </a:solidFill>
                <a:effectLst/>
                <a:ea typeface="+mn-ea"/>
                <a:cs typeface="+mn-cs"/>
              </a:rPr>
              <a:t>Now, open your eyes. Does anyone want to share something recently that gave them joy and how that felt? </a:t>
            </a:r>
          </a:p>
          <a:p>
            <a:r>
              <a:rPr lang="en-US" sz="1200" kern="1200" dirty="0">
                <a:solidFill>
                  <a:schemeClr val="tx1"/>
                </a:solidFill>
                <a:effectLst/>
                <a:ea typeface="+mn-ea"/>
                <a:cs typeface="+mn-cs"/>
              </a:rPr>
              <a:t>(take some responses)</a:t>
            </a:r>
          </a:p>
          <a:p>
            <a:r>
              <a:rPr lang="en-US" sz="1200" kern="1200" dirty="0">
                <a:solidFill>
                  <a:schemeClr val="tx1"/>
                </a:solidFill>
                <a:effectLst/>
                <a:ea typeface="+mn-ea"/>
                <a:cs typeface="+mn-cs"/>
              </a:rPr>
              <a:t>(follow up with this question if no one gave a Soroptimist example)</a:t>
            </a:r>
          </a:p>
          <a:p>
            <a:r>
              <a:rPr lang="en-US" sz="1200" kern="1200" dirty="0">
                <a:solidFill>
                  <a:schemeClr val="tx1"/>
                </a:solidFill>
                <a:effectLst/>
                <a:ea typeface="+mn-ea"/>
                <a:cs typeface="+mn-cs"/>
              </a:rPr>
              <a:t>Did anyone have a joyful memory that they conjured up from a Soroptimist experience? What was it? </a:t>
            </a:r>
          </a:p>
          <a:p>
            <a:r>
              <a:rPr lang="en-US" sz="1200" kern="1200" dirty="0">
                <a:solidFill>
                  <a:schemeClr val="tx1"/>
                </a:solidFill>
                <a:effectLst/>
                <a:ea typeface="+mn-ea"/>
                <a:cs typeface="+mn-cs"/>
              </a:rPr>
              <a:t>(take some responses)</a:t>
            </a:r>
          </a:p>
          <a:p>
            <a:r>
              <a:rPr lang="en-US" sz="1200" kern="1200" dirty="0">
                <a:solidFill>
                  <a:schemeClr val="tx1"/>
                </a:solidFill>
                <a:effectLst/>
                <a:ea typeface="+mn-ea"/>
                <a:cs typeface="+mn-cs"/>
              </a:rPr>
              <a:t>Thank you all for sharing those powerful and joyful moments! </a:t>
            </a:r>
          </a:p>
          <a:p>
            <a:r>
              <a:rPr lang="en-US" sz="1200" kern="1200" dirty="0">
                <a:solidFill>
                  <a:schemeClr val="tx1"/>
                </a:solidFill>
                <a:effectLst/>
                <a:ea typeface="+mn-ea"/>
                <a:cs typeface="+mn-cs"/>
              </a:rPr>
              <a:t>While we’re all united by our mission to empower women and girls through access to education, sometimes the stresses of planning meetings, obtaining background checks in time for a youth project, or fundraising can crowd out the meaning and the fun. This session will give you ideas for how to infuse joy into your club’s membership experience for yourself and others.  </a:t>
            </a:r>
          </a:p>
          <a:p>
            <a:endParaRPr lang="en-US" dirty="0"/>
          </a:p>
        </p:txBody>
      </p:sp>
      <p:sp>
        <p:nvSpPr>
          <p:cNvPr id="4" name="Slide Number Placeholder 3">
            <a:extLst>
              <a:ext uri="{FF2B5EF4-FFF2-40B4-BE49-F238E27FC236}">
                <a16:creationId xmlns:a16="http://schemas.microsoft.com/office/drawing/2014/main" id="{F3338BA1-0D89-4260-381F-BB52892233C5}"/>
              </a:ext>
            </a:extLst>
          </p:cNvPr>
          <p:cNvSpPr>
            <a:spLocks noGrp="1"/>
          </p:cNvSpPr>
          <p:nvPr>
            <p:ph type="sldNum" sz="quarter" idx="5"/>
          </p:nvPr>
        </p:nvSpPr>
        <p:spPr/>
        <p:txBody>
          <a:bodyPr/>
          <a:lstStyle/>
          <a:p>
            <a:fld id="{6295BA80-4B40-47AC-8ACA-8F4CDC05B63D}" type="slidenum">
              <a:rPr lang="en-US" smtClean="0"/>
              <a:t>2</a:t>
            </a:fld>
            <a:endParaRPr lang="en-US"/>
          </a:p>
        </p:txBody>
      </p:sp>
    </p:spTree>
    <p:extLst>
      <p:ext uri="{BB962C8B-B14F-4D97-AF65-F5344CB8AC3E}">
        <p14:creationId xmlns:p14="http://schemas.microsoft.com/office/powerpoint/2010/main" val="1497823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sz="1200" kern="1200" dirty="0">
                <a:solidFill>
                  <a:schemeClr val="tx1"/>
                </a:solidFill>
                <a:effectLst/>
                <a:ea typeface="+mn-ea"/>
                <a:cs typeface="+mn-cs"/>
              </a:rPr>
              <a:t>First, what are the kinds of things that can drain joy from the membership experience and how can we mitigate those? </a:t>
            </a:r>
          </a:p>
          <a:p>
            <a:r>
              <a:rPr lang="en-US" sz="1200" kern="1200" dirty="0">
                <a:solidFill>
                  <a:schemeClr val="tx1"/>
                </a:solidFill>
                <a:effectLst/>
                <a:ea typeface="+mn-ea"/>
                <a:cs typeface="+mn-cs"/>
              </a:rPr>
              <a:t>Civility issues—It is no surprise that interpersonal issues can be very draining. If you are facing these, your club president or region governor can be of service. </a:t>
            </a:r>
          </a:p>
          <a:p>
            <a:r>
              <a:rPr lang="en-US" sz="1200" kern="1200" dirty="0">
                <a:solidFill>
                  <a:schemeClr val="tx1"/>
                </a:solidFill>
                <a:effectLst/>
                <a:ea typeface="+mn-ea"/>
                <a:cs typeface="+mn-cs"/>
              </a:rPr>
              <a:t>All work and no play—if your time with Soroptimist is solely focused on things that don’t feel fun for you, it certainly can sap your joy. Everyone is different so while some people may find the work of being treasurer tedious, other members may love the detail oriented work, so this is unique to the individual. It’s key to make sure you employ some of the ideas we’ve learned today to help add some play back into your work/play balance! </a:t>
            </a:r>
          </a:p>
          <a:p>
            <a:r>
              <a:rPr lang="en-US" sz="1200" kern="1200" dirty="0">
                <a:solidFill>
                  <a:schemeClr val="tx1"/>
                </a:solidFill>
                <a:effectLst/>
                <a:ea typeface="+mn-ea"/>
                <a:cs typeface="+mn-cs"/>
              </a:rPr>
              <a:t>Difficulties with getting new initiatives off the ground—no matter how enthusiastic you and your club are about starting something new like a member recruitment strategy, a new fundraising event, or a first-time Dream It, Be It project, it can be difficult to make connections to launch something or get everyone on board with something new. In these cases, it can be good to share the workload with other members so that no one person gets burnt out. </a:t>
            </a:r>
          </a:p>
          <a:p>
            <a:endParaRPr lang="en-US" dirty="0"/>
          </a:p>
        </p:txBody>
      </p:sp>
      <p:sp>
        <p:nvSpPr>
          <p:cNvPr id="4" name="Slide Number Placeholder 3"/>
          <p:cNvSpPr>
            <a:spLocks noGrp="1"/>
          </p:cNvSpPr>
          <p:nvPr>
            <p:ph type="sldNum" sz="quarter" idx="5"/>
          </p:nvPr>
        </p:nvSpPr>
        <p:spPr/>
        <p:txBody>
          <a:bodyPr/>
          <a:lstStyle/>
          <a:p>
            <a:fld id="{6295BA80-4B40-47AC-8ACA-8F4CDC05B63D}" type="slidenum">
              <a:rPr lang="en-US" smtClean="0"/>
              <a:t>3</a:t>
            </a:fld>
            <a:endParaRPr lang="en-US"/>
          </a:p>
        </p:txBody>
      </p:sp>
    </p:spTree>
    <p:extLst>
      <p:ext uri="{BB962C8B-B14F-4D97-AF65-F5344CB8AC3E}">
        <p14:creationId xmlns:p14="http://schemas.microsoft.com/office/powerpoint/2010/main" val="5494838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DDF004-987B-9C3A-8CE1-E06603B514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827C87-57CA-FA4B-15CC-2036CD352FA9}"/>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52031EEC-ED85-3B57-3C0F-DF25D427F24B}"/>
              </a:ext>
            </a:extLst>
          </p:cNvPr>
          <p:cNvSpPr>
            <a:spLocks noGrp="1"/>
          </p:cNvSpPr>
          <p:nvPr>
            <p:ph type="body" idx="1"/>
          </p:nvPr>
        </p:nvSpPr>
        <p:spPr/>
        <p:txBody>
          <a:bodyPr/>
          <a:lstStyle/>
          <a:p>
            <a:r>
              <a:rPr lang="en-US" sz="1200" kern="1200" dirty="0">
                <a:solidFill>
                  <a:schemeClr val="tx1"/>
                </a:solidFill>
                <a:effectLst/>
                <a:ea typeface="+mn-ea"/>
                <a:cs typeface="+mn-cs"/>
              </a:rPr>
              <a:t>Now, let’s focus on more cheerful topics—what is JOY comprised of? There are lots of ways to think about joy, but for our purposes today, we will be thinking about ways to increase happiness, delight, and even surprise for yourself and other members in your club, district, or region. </a:t>
            </a:r>
          </a:p>
          <a:p>
            <a:pPr>
              <a:defRPr/>
            </a:pPr>
            <a:endParaRPr lang="en-US" sz="1200" kern="1200" dirty="0">
              <a:solidFill>
                <a:schemeClr val="tx1"/>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endParaRPr>
          </a:p>
          <a:p>
            <a:endParaRPr lang="en-US" dirty="0"/>
          </a:p>
        </p:txBody>
      </p:sp>
      <p:sp>
        <p:nvSpPr>
          <p:cNvPr id="4" name="Slide Number Placeholder 3">
            <a:extLst>
              <a:ext uri="{FF2B5EF4-FFF2-40B4-BE49-F238E27FC236}">
                <a16:creationId xmlns:a16="http://schemas.microsoft.com/office/drawing/2014/main" id="{02FFB6D0-A5F8-BD47-6C9B-0F70635B970A}"/>
              </a:ext>
            </a:extLst>
          </p:cNvPr>
          <p:cNvSpPr>
            <a:spLocks noGrp="1"/>
          </p:cNvSpPr>
          <p:nvPr>
            <p:ph type="sldNum" sz="quarter" idx="5"/>
          </p:nvPr>
        </p:nvSpPr>
        <p:spPr/>
        <p:txBody>
          <a:bodyPr/>
          <a:lstStyle/>
          <a:p>
            <a:fld id="{6295BA80-4B40-47AC-8ACA-8F4CDC05B63D}" type="slidenum">
              <a:rPr lang="en-US" smtClean="0"/>
              <a:t>4</a:t>
            </a:fld>
            <a:endParaRPr lang="en-US"/>
          </a:p>
        </p:txBody>
      </p:sp>
    </p:spTree>
    <p:extLst>
      <p:ext uri="{BB962C8B-B14F-4D97-AF65-F5344CB8AC3E}">
        <p14:creationId xmlns:p14="http://schemas.microsoft.com/office/powerpoint/2010/main" val="9992574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ea typeface="+mn-ea"/>
                <a:cs typeface="+mn-cs"/>
              </a:rPr>
              <a:t>Scientists have found that one of the ways that makes time feel like it’s passing more slowly and feel more rich is when we experience something new—think of a time when you traveled to a foreign country or somewhere totally different from where you live. The first day in that new place often feels so long because you’re getting used to a new place, new time zone, different currency, and possibly different social norms. </a:t>
            </a:r>
          </a:p>
          <a:p>
            <a:r>
              <a:rPr lang="en-US" sz="1200" kern="1200" dirty="0">
                <a:solidFill>
                  <a:schemeClr val="tx1"/>
                </a:solidFill>
                <a:effectLst/>
                <a:ea typeface="+mn-ea"/>
                <a:cs typeface="+mn-cs"/>
              </a:rPr>
              <a:t>This novelty is why time seems to pass so slowly when we are children because the world is so new to us! As adults, we can find ways to add novelty to things we do frequently to make them feel fresh and new again.</a:t>
            </a:r>
          </a:p>
          <a:p>
            <a:endParaRPr lang="en-US" dirty="0"/>
          </a:p>
        </p:txBody>
      </p:sp>
      <p:sp>
        <p:nvSpPr>
          <p:cNvPr id="4" name="Slide Number Placeholder 3"/>
          <p:cNvSpPr>
            <a:spLocks noGrp="1"/>
          </p:cNvSpPr>
          <p:nvPr>
            <p:ph type="sldNum" sz="quarter" idx="5"/>
          </p:nvPr>
        </p:nvSpPr>
        <p:spPr/>
        <p:txBody>
          <a:bodyPr/>
          <a:lstStyle/>
          <a:p>
            <a:fld id="{6295BA80-4B40-47AC-8ACA-8F4CDC05B63D}" type="slidenum">
              <a:rPr lang="en-US" smtClean="0"/>
              <a:t>5</a:t>
            </a:fld>
            <a:endParaRPr lang="en-US"/>
          </a:p>
        </p:txBody>
      </p:sp>
    </p:spTree>
    <p:extLst>
      <p:ext uri="{BB962C8B-B14F-4D97-AF65-F5344CB8AC3E}">
        <p14:creationId xmlns:p14="http://schemas.microsoft.com/office/powerpoint/2010/main" val="3361095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162654-C4A2-CC9E-AFD5-085505116E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11B0EF-5CB5-2A2E-A20C-376146E853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EF055D-9C81-08EB-5A0D-076506B86522}"/>
              </a:ext>
            </a:extLst>
          </p:cNvPr>
          <p:cNvSpPr>
            <a:spLocks noGrp="1"/>
          </p:cNvSpPr>
          <p:nvPr>
            <p:ph type="body" idx="1"/>
          </p:nvPr>
        </p:nvSpPr>
        <p:spPr/>
        <p:txBody>
          <a:bodyPr/>
          <a:lstStyle/>
          <a:p>
            <a:r>
              <a:rPr lang="en-US" sz="1200" kern="1200" dirty="0">
                <a:solidFill>
                  <a:schemeClr val="tx1"/>
                </a:solidFill>
                <a:effectLst/>
                <a:ea typeface="+mn-ea"/>
                <a:cs typeface="+mn-cs"/>
              </a:rPr>
              <a:t>So, what does that have to do with adding more joy to your membership experience? Adding in novelty will help make meetings and events more memorable, especially for potential members who may be more likely to join! </a:t>
            </a:r>
          </a:p>
          <a:p>
            <a:r>
              <a:rPr lang="en-US" sz="1200" kern="1200" dirty="0">
                <a:solidFill>
                  <a:schemeClr val="tx1"/>
                </a:solidFill>
                <a:effectLst/>
                <a:ea typeface="+mn-ea"/>
                <a:cs typeface="+mn-cs"/>
              </a:rPr>
              <a:t>Consider ways to switch things up: can you meet in a different location? Could you do a walking meeting in a local park (with a stop at a picnic table to take notes if needed)? If your club has been celebrating Live Your Dream Awardees at the same location for several years, maybe it’s time to consider something new or more family friendly so their children can attend and celebrate them too. Perhaps your club could add a new component to a legacy project that would make it Big Goal eligible and engage different participants. Maybe it’s finding a new fundraising activity to engage different possible donors and supporters. The sky is the limit!</a:t>
            </a:r>
          </a:p>
          <a:p>
            <a:endParaRPr lang="en-US" dirty="0"/>
          </a:p>
        </p:txBody>
      </p:sp>
      <p:sp>
        <p:nvSpPr>
          <p:cNvPr id="4" name="Slide Number Placeholder 3">
            <a:extLst>
              <a:ext uri="{FF2B5EF4-FFF2-40B4-BE49-F238E27FC236}">
                <a16:creationId xmlns:a16="http://schemas.microsoft.com/office/drawing/2014/main" id="{D538E0DA-132D-BCF0-54AF-7BC46689974A}"/>
              </a:ext>
            </a:extLst>
          </p:cNvPr>
          <p:cNvSpPr>
            <a:spLocks noGrp="1"/>
          </p:cNvSpPr>
          <p:nvPr>
            <p:ph type="sldNum" sz="quarter" idx="5"/>
          </p:nvPr>
        </p:nvSpPr>
        <p:spPr/>
        <p:txBody>
          <a:bodyPr/>
          <a:lstStyle/>
          <a:p>
            <a:fld id="{6295BA80-4B40-47AC-8ACA-8F4CDC05B63D}" type="slidenum">
              <a:rPr lang="en-US" smtClean="0"/>
              <a:t>6</a:t>
            </a:fld>
            <a:endParaRPr lang="en-US"/>
          </a:p>
        </p:txBody>
      </p:sp>
    </p:spTree>
    <p:extLst>
      <p:ext uri="{BB962C8B-B14F-4D97-AF65-F5344CB8AC3E}">
        <p14:creationId xmlns:p14="http://schemas.microsoft.com/office/powerpoint/2010/main" val="29685155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1F567F-F382-2D49-77B3-EFD1E383D7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0C6256-064D-B962-B5D7-57711EB6D9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A1F94C-CE7F-8527-F264-F0AAFAA19DD6}"/>
              </a:ext>
            </a:extLst>
          </p:cNvPr>
          <p:cNvSpPr>
            <a:spLocks noGrp="1"/>
          </p:cNvSpPr>
          <p:nvPr>
            <p:ph type="body" idx="1"/>
          </p:nvPr>
        </p:nvSpPr>
        <p:spPr/>
        <p:txBody>
          <a:bodyPr/>
          <a:lstStyle/>
          <a:p>
            <a:r>
              <a:rPr lang="en-US" sz="1200" kern="1200" dirty="0">
                <a:solidFill>
                  <a:schemeClr val="tx1"/>
                </a:solidFill>
                <a:effectLst/>
                <a:ea typeface="+mn-ea"/>
                <a:cs typeface="+mn-cs"/>
              </a:rPr>
              <a:t>Speaking of novelty, a key way to infuse more joy into the experience is to recruit new members and welcome them warmly to your club! Make new members feel valued from day one with a thoughtful process of introduction to your Soroptimist club, including welcome kits, personalized messages of welcome from fellow members, and a buddy or mentor system to help them navigate things. As we all know, there is a lot of Soroptimist specific lingo to learn and it can help to have a friendly face as you’re taking it all in! </a:t>
            </a:r>
          </a:p>
          <a:p>
            <a:endParaRPr lang="en-US" dirty="0"/>
          </a:p>
        </p:txBody>
      </p:sp>
      <p:sp>
        <p:nvSpPr>
          <p:cNvPr id="4" name="Slide Number Placeholder 3">
            <a:extLst>
              <a:ext uri="{FF2B5EF4-FFF2-40B4-BE49-F238E27FC236}">
                <a16:creationId xmlns:a16="http://schemas.microsoft.com/office/drawing/2014/main" id="{6A54C5B5-B476-0078-9BCF-0941F49DA7F7}"/>
              </a:ext>
            </a:extLst>
          </p:cNvPr>
          <p:cNvSpPr>
            <a:spLocks noGrp="1"/>
          </p:cNvSpPr>
          <p:nvPr>
            <p:ph type="sldNum" sz="quarter" idx="5"/>
          </p:nvPr>
        </p:nvSpPr>
        <p:spPr/>
        <p:txBody>
          <a:bodyPr/>
          <a:lstStyle/>
          <a:p>
            <a:fld id="{6295BA80-4B40-47AC-8ACA-8F4CDC05B63D}" type="slidenum">
              <a:rPr lang="en-US" smtClean="0"/>
              <a:t>7</a:t>
            </a:fld>
            <a:endParaRPr lang="en-US"/>
          </a:p>
        </p:txBody>
      </p:sp>
    </p:spTree>
    <p:extLst>
      <p:ext uri="{BB962C8B-B14F-4D97-AF65-F5344CB8AC3E}">
        <p14:creationId xmlns:p14="http://schemas.microsoft.com/office/powerpoint/2010/main" val="14573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98EF15-8621-F90C-4999-D0F99F1CDA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D48E97-4848-B890-5979-F3A55F8F38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89E856-059F-63A0-307D-7E6D971F824D}"/>
              </a:ext>
            </a:extLst>
          </p:cNvPr>
          <p:cNvSpPr>
            <a:spLocks noGrp="1"/>
          </p:cNvSpPr>
          <p:nvPr>
            <p:ph type="body" idx="1"/>
          </p:nvPr>
        </p:nvSpPr>
        <p:spPr/>
        <p:txBody>
          <a:bodyPr/>
          <a:lstStyle/>
          <a:p>
            <a:r>
              <a:rPr lang="en-US" sz="1200" kern="1200" dirty="0">
                <a:solidFill>
                  <a:schemeClr val="tx1"/>
                </a:solidFill>
                <a:effectLst/>
                <a:ea typeface="+mn-ea"/>
                <a:cs typeface="+mn-cs"/>
              </a:rPr>
              <a:t> Of course, we can also celebrate and recognize all members publicly and privately. Celebrate members through highlights in your club or region newsletters, social media posts, or at events to thank them for their time and talent contributed to bringing the mission to life. Bear in mind that some members may not love the spotlight so if you know a member is shyer, they may appreciate a kind email or private remark instead of an announcement at a crowded event! </a:t>
            </a:r>
          </a:p>
          <a:p>
            <a:endParaRPr lang="en-US" dirty="0"/>
          </a:p>
        </p:txBody>
      </p:sp>
      <p:sp>
        <p:nvSpPr>
          <p:cNvPr id="4" name="Slide Number Placeholder 3">
            <a:extLst>
              <a:ext uri="{FF2B5EF4-FFF2-40B4-BE49-F238E27FC236}">
                <a16:creationId xmlns:a16="http://schemas.microsoft.com/office/drawing/2014/main" id="{84F26E21-3088-B60A-600C-8D549F172D98}"/>
              </a:ext>
            </a:extLst>
          </p:cNvPr>
          <p:cNvSpPr>
            <a:spLocks noGrp="1"/>
          </p:cNvSpPr>
          <p:nvPr>
            <p:ph type="sldNum" sz="quarter" idx="5"/>
          </p:nvPr>
        </p:nvSpPr>
        <p:spPr/>
        <p:txBody>
          <a:bodyPr/>
          <a:lstStyle/>
          <a:p>
            <a:fld id="{6295BA80-4B40-47AC-8ACA-8F4CDC05B63D}" type="slidenum">
              <a:rPr lang="en-US" smtClean="0"/>
              <a:t>8</a:t>
            </a:fld>
            <a:endParaRPr lang="en-US"/>
          </a:p>
        </p:txBody>
      </p:sp>
    </p:spTree>
    <p:extLst>
      <p:ext uri="{BB962C8B-B14F-4D97-AF65-F5344CB8AC3E}">
        <p14:creationId xmlns:p14="http://schemas.microsoft.com/office/powerpoint/2010/main" val="24439459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FD518A-4833-24E1-D0E8-9B46E4B3A4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AFC8CB-A586-500D-E986-9987A37C31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DD9CDA-5ED5-721D-008D-758CA51796D5}"/>
              </a:ext>
            </a:extLst>
          </p:cNvPr>
          <p:cNvSpPr>
            <a:spLocks noGrp="1"/>
          </p:cNvSpPr>
          <p:nvPr>
            <p:ph type="body" idx="1"/>
          </p:nvPr>
        </p:nvSpPr>
        <p:spPr/>
        <p:txBody>
          <a:bodyPr/>
          <a:lstStyle/>
          <a:p>
            <a:r>
              <a:rPr lang="en-US" sz="1200" kern="1200" dirty="0">
                <a:solidFill>
                  <a:schemeClr val="tx1"/>
                </a:solidFill>
                <a:effectLst/>
                <a:ea typeface="+mn-ea"/>
                <a:cs typeface="+mn-cs"/>
              </a:rPr>
              <a:t>You also can consider doing occasional learning style meetings where a member knowledgeable about a certain aspect of Soroptimist presents to the rest of the club—perhaps the Live Your Dream Award chair gives a deep dive into the awards program, eligibility, and the stories of recent award recipients, or a long-time member can give a presentation about the history of the club. This is a great way for members to feel valued for their expertise and for all members to benefit from their knowledge---and it may even spark a member to get involved in an area of Soroptimist they’d never considered! </a:t>
            </a:r>
          </a:p>
          <a:p>
            <a:endParaRPr lang="en-US" dirty="0"/>
          </a:p>
        </p:txBody>
      </p:sp>
      <p:sp>
        <p:nvSpPr>
          <p:cNvPr id="4" name="Slide Number Placeholder 3">
            <a:extLst>
              <a:ext uri="{FF2B5EF4-FFF2-40B4-BE49-F238E27FC236}">
                <a16:creationId xmlns:a16="http://schemas.microsoft.com/office/drawing/2014/main" id="{91067297-E22B-3B80-4E8D-9AB8F16FB217}"/>
              </a:ext>
            </a:extLst>
          </p:cNvPr>
          <p:cNvSpPr>
            <a:spLocks noGrp="1"/>
          </p:cNvSpPr>
          <p:nvPr>
            <p:ph type="sldNum" sz="quarter" idx="5"/>
          </p:nvPr>
        </p:nvSpPr>
        <p:spPr/>
        <p:txBody>
          <a:bodyPr/>
          <a:lstStyle/>
          <a:p>
            <a:fld id="{6295BA80-4B40-47AC-8ACA-8F4CDC05B63D}" type="slidenum">
              <a:rPr lang="en-US" smtClean="0"/>
              <a:t>9</a:t>
            </a:fld>
            <a:endParaRPr lang="en-US"/>
          </a:p>
        </p:txBody>
      </p:sp>
    </p:spTree>
    <p:extLst>
      <p:ext uri="{BB962C8B-B14F-4D97-AF65-F5344CB8AC3E}">
        <p14:creationId xmlns:p14="http://schemas.microsoft.com/office/powerpoint/2010/main" val="1002535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b="0" i="0">
                <a:solidFill>
                  <a:schemeClr val="tx1">
                    <a:tint val="75000"/>
                  </a:schemeClr>
                </a:solidFill>
                <a:latin typeface="Verdana" panose="020B0604030504040204" pitchFamily="34" charset="0"/>
              </a:defRPr>
            </a:lvl1pPr>
          </a:lstStyle>
          <a:p>
            <a:fld id="{1D8BD707-D9CF-40AE-B4C6-C98DA3205C09}" type="datetimeFigureOut">
              <a:rPr lang="en-US" smtClean="0"/>
              <a:pPr/>
              <a:t>4/28/2026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b="0" i="0">
                <a:solidFill>
                  <a:schemeClr val="tx1">
                    <a:tint val="75000"/>
                  </a:schemeClr>
                </a:solidFill>
                <a:latin typeface="Verdana" panose="020B0604030504040204" pitchFamily="34"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b="0" i="0">
                <a:solidFill>
                  <a:schemeClr val="tx1">
                    <a:tint val="75000"/>
                  </a:schemeClr>
                </a:solidFill>
                <a:latin typeface="Verdana" panose="020B0604030504040204" pitchFamily="34" charset="0"/>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0" i="0" kern="1200">
          <a:solidFill>
            <a:schemeClr val="tx1"/>
          </a:solidFill>
          <a:latin typeface="Verdana" panose="020B0604030504040204"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b="0" i="0" kern="1200">
          <a:solidFill>
            <a:schemeClr val="tx1"/>
          </a:solidFill>
          <a:latin typeface="Verdana" panose="020B0604030504040204" pitchFamily="34" charset="0"/>
          <a:ea typeface="+mn-ea"/>
          <a:cs typeface="+mn-cs"/>
        </a:defRPr>
      </a:lvl1pPr>
      <a:lvl2pPr marL="742950" indent="-285750" algn="l" defTabSz="914400" rtl="0" eaLnBrk="1" latinLnBrk="0" hangingPunct="1">
        <a:spcBef>
          <a:spcPct val="20000"/>
        </a:spcBef>
        <a:buFont typeface="Arial" pitchFamily="34" charset="0"/>
        <a:buChar char="–"/>
        <a:defRPr sz="2800" b="0" i="0" kern="1200">
          <a:solidFill>
            <a:schemeClr val="tx1"/>
          </a:solidFill>
          <a:latin typeface="Verdana" panose="020B0604030504040204" pitchFamily="34" charset="0"/>
          <a:ea typeface="+mn-ea"/>
          <a:cs typeface="+mn-cs"/>
        </a:defRPr>
      </a:lvl2pPr>
      <a:lvl3pPr marL="1143000" indent="-228600" algn="l" defTabSz="914400" rtl="0" eaLnBrk="1" latinLnBrk="0" hangingPunct="1">
        <a:spcBef>
          <a:spcPct val="20000"/>
        </a:spcBef>
        <a:buFont typeface="Arial" pitchFamily="34" charset="0"/>
        <a:buChar char="•"/>
        <a:defRPr sz="2400" b="0" i="0" kern="1200">
          <a:solidFill>
            <a:schemeClr val="tx1"/>
          </a:solidFill>
          <a:latin typeface="Verdana" panose="020B060403050404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b="0" i="0" kern="1200">
          <a:solidFill>
            <a:schemeClr val="tx1"/>
          </a:solidFill>
          <a:latin typeface="Verdana" panose="020B060403050404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b="0" i="0" kern="1200">
          <a:solidFill>
            <a:schemeClr val="tx1"/>
          </a:solidFill>
          <a:latin typeface="Verdana" panose="020B060403050404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jp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0.svg"/><Relationship Id="rId5" Type="http://schemas.openxmlformats.org/officeDocument/2006/relationships/image" Target="../media/image19.svg"/><Relationship Id="rId4" Type="http://schemas.openxmlformats.org/officeDocument/2006/relationships/image" Target="../media/image18.sv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1.svg"/></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1.sv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5.png"/><Relationship Id="rId4" Type="http://schemas.openxmlformats.org/officeDocument/2006/relationships/image" Target="../media/image1.svg"/></Relationships>
</file>

<file path=ppt/slides/_rels/slide6.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svg"/><Relationship Id="rId4" Type="http://schemas.openxmlformats.org/officeDocument/2006/relationships/image" Target="../media/image11.svg"/></Relationships>
</file>

<file path=ppt/slides/_rels/slide7.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svg"/><Relationship Id="rId4" Type="http://schemas.openxmlformats.org/officeDocument/2006/relationships/image" Target="../media/image11.svg"/></Relationships>
</file>

<file path=ppt/slides/_rels/slide8.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svg"/><Relationship Id="rId4" Type="http://schemas.openxmlformats.org/officeDocument/2006/relationships/image" Target="../media/image11.svg"/></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0.svg"/><Relationship Id="rId7" Type="http://schemas.openxmlformats.org/officeDocument/2006/relationships/image" Target="../media/image13.sv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svg"/><Relationship Id="rId4" Type="http://schemas.openxmlformats.org/officeDocument/2006/relationships/image" Target="../media/image1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102074" flipH="1">
            <a:off x="-3705602" y="2690215"/>
            <a:ext cx="18545990" cy="14027512"/>
          </a:xfrm>
          <a:custGeom>
            <a:avLst/>
            <a:gdLst/>
            <a:ahLst/>
            <a:cxnLst/>
            <a:rect l="l" t="t" r="r" b="b"/>
            <a:pathLst>
              <a:path w="18545990" h="14027512">
                <a:moveTo>
                  <a:pt x="18545990" y="0"/>
                </a:moveTo>
                <a:lnTo>
                  <a:pt x="0" y="0"/>
                </a:lnTo>
                <a:lnTo>
                  <a:pt x="0" y="14027512"/>
                </a:lnTo>
                <a:lnTo>
                  <a:pt x="18545990" y="14027512"/>
                </a:lnTo>
                <a:lnTo>
                  <a:pt x="18545990" y="0"/>
                </a:lnTo>
                <a:close/>
              </a:path>
            </a:pathLst>
          </a:custGeom>
          <a:blipFill>
            <a:blip>
              <a:alphaModFix amt="3000"/>
              <a:extLst>
                <a:ext uri="{96DAC541-7B7A-43D3-8B79-37D633B846F1}">
                  <asvg:svgBlip xmlns:asvg="http://schemas.microsoft.com/office/drawing/2016/SVG/main" r:embed="rId3"/>
                </a:ext>
              </a:extLst>
            </a:blip>
            <a:stretch>
              <a:fillRect/>
            </a:stretch>
          </a:blipFill>
        </p:spPr>
        <p:txBody>
          <a:bodyPr/>
          <a:lstStyle/>
          <a:p>
            <a:endParaRPr lang="en-US" dirty="0">
              <a:latin typeface="Verdana" panose="020B0604030504040204" pitchFamily="34" charset="0"/>
            </a:endParaRPr>
          </a:p>
        </p:txBody>
      </p:sp>
      <p:sp>
        <p:nvSpPr>
          <p:cNvPr id="3" name="Freeform 3"/>
          <p:cNvSpPr/>
          <p:nvPr/>
        </p:nvSpPr>
        <p:spPr>
          <a:xfrm rot="1102074" flipH="1">
            <a:off x="-4375306" y="4594391"/>
            <a:ext cx="16114424" cy="12188364"/>
          </a:xfrm>
          <a:custGeom>
            <a:avLst/>
            <a:gdLst/>
            <a:ahLst/>
            <a:cxnLst/>
            <a:rect l="l" t="t" r="r" b="b"/>
            <a:pathLst>
              <a:path w="16114424" h="12188364">
                <a:moveTo>
                  <a:pt x="16114424" y="0"/>
                </a:moveTo>
                <a:lnTo>
                  <a:pt x="0" y="0"/>
                </a:lnTo>
                <a:lnTo>
                  <a:pt x="0" y="12188364"/>
                </a:lnTo>
                <a:lnTo>
                  <a:pt x="16114424" y="12188364"/>
                </a:lnTo>
                <a:lnTo>
                  <a:pt x="16114424" y="0"/>
                </a:lnTo>
                <a:close/>
              </a:path>
            </a:pathLst>
          </a:custGeom>
          <a:blipFill>
            <a:blip>
              <a:alphaModFix amt="3000"/>
              <a:extLst>
                <a:ext uri="{96DAC541-7B7A-43D3-8B79-37D633B846F1}">
                  <asvg:svgBlip xmlns:asvg="http://schemas.microsoft.com/office/drawing/2016/SVG/main" r:embed="rId3"/>
                </a:ext>
              </a:extLst>
            </a:blip>
            <a:stretch>
              <a:fillRect/>
            </a:stretch>
          </a:blipFill>
        </p:spPr>
        <p:txBody>
          <a:bodyPr/>
          <a:lstStyle/>
          <a:p>
            <a:endParaRPr lang="en-US" dirty="0">
              <a:latin typeface="Verdana" panose="020B0604030504040204" pitchFamily="34" charset="0"/>
            </a:endParaRPr>
          </a:p>
        </p:txBody>
      </p:sp>
      <p:sp>
        <p:nvSpPr>
          <p:cNvPr id="4" name="Freeform 4"/>
          <p:cNvSpPr/>
          <p:nvPr/>
        </p:nvSpPr>
        <p:spPr>
          <a:xfrm>
            <a:off x="9699563" y="9360400"/>
            <a:ext cx="176421" cy="176421"/>
          </a:xfrm>
          <a:custGeom>
            <a:avLst/>
            <a:gdLst/>
            <a:ahLst/>
            <a:cxnLst/>
            <a:rect l="l" t="t" r="r" b="b"/>
            <a:pathLst>
              <a:path w="176421" h="176421">
                <a:moveTo>
                  <a:pt x="0" y="0"/>
                </a:moveTo>
                <a:lnTo>
                  <a:pt x="176421" y="0"/>
                </a:lnTo>
                <a:lnTo>
                  <a:pt x="176421" y="176421"/>
                </a:lnTo>
                <a:lnTo>
                  <a:pt x="0" y="176421"/>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dirty="0">
              <a:latin typeface="Verdana" panose="020B0604030504040204" pitchFamily="34" charset="0"/>
            </a:endParaRPr>
          </a:p>
        </p:txBody>
      </p:sp>
      <p:sp>
        <p:nvSpPr>
          <p:cNvPr id="5" name="TextBox 5"/>
          <p:cNvSpPr txBox="1"/>
          <p:nvPr/>
        </p:nvSpPr>
        <p:spPr>
          <a:xfrm>
            <a:off x="1102588" y="2693313"/>
            <a:ext cx="11494825" cy="2846933"/>
          </a:xfrm>
          <a:prstGeom prst="rect">
            <a:avLst/>
          </a:prstGeom>
        </p:spPr>
        <p:txBody>
          <a:bodyPr wrap="square" lIns="0" tIns="0" rIns="0" bIns="0" rtlCol="0" anchor="t">
            <a:spAutoFit/>
          </a:bodyPr>
          <a:lstStyle/>
          <a:p>
            <a:pPr algn="l">
              <a:lnSpc>
                <a:spcPts val="11123"/>
              </a:lnSpc>
            </a:pPr>
            <a:r>
              <a:rPr lang="en-US" sz="9600" b="1" dirty="0">
                <a:solidFill>
                  <a:srgbClr val="293374"/>
                </a:solidFill>
                <a:latin typeface="Verdana" panose="020B0604030504040204" pitchFamily="34" charset="0"/>
                <a:ea typeface="Verdana" panose="020B0604030504040204" pitchFamily="34" charset="0"/>
                <a:cs typeface="Verdana" panose="020B0604030504040204" pitchFamily="34" charset="0"/>
                <a:sym typeface="Effra"/>
              </a:rPr>
              <a:t>Infusing JOY into Membership</a:t>
            </a:r>
          </a:p>
        </p:txBody>
      </p:sp>
      <p:sp>
        <p:nvSpPr>
          <p:cNvPr id="6" name="Freeform 6"/>
          <p:cNvSpPr/>
          <p:nvPr/>
        </p:nvSpPr>
        <p:spPr>
          <a:xfrm rot="-10181517" flipH="1">
            <a:off x="9830672" y="-3985155"/>
            <a:ext cx="11520966" cy="8714040"/>
          </a:xfrm>
          <a:custGeom>
            <a:avLst/>
            <a:gdLst/>
            <a:ahLst/>
            <a:cxnLst/>
            <a:rect l="l" t="t" r="r" b="b"/>
            <a:pathLst>
              <a:path w="11520966" h="8714040">
                <a:moveTo>
                  <a:pt x="11520966" y="0"/>
                </a:moveTo>
                <a:lnTo>
                  <a:pt x="0" y="0"/>
                </a:lnTo>
                <a:lnTo>
                  <a:pt x="0" y="8714040"/>
                </a:lnTo>
                <a:lnTo>
                  <a:pt x="11520966" y="8714040"/>
                </a:lnTo>
                <a:lnTo>
                  <a:pt x="11520966"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dirty="0">
              <a:latin typeface="Verdana" panose="020B0604030504040204" pitchFamily="34" charset="0"/>
            </a:endParaRPr>
          </a:p>
        </p:txBody>
      </p:sp>
      <p:sp>
        <p:nvSpPr>
          <p:cNvPr id="7" name="Freeform 7"/>
          <p:cNvSpPr/>
          <p:nvPr/>
        </p:nvSpPr>
        <p:spPr>
          <a:xfrm>
            <a:off x="13398698" y="1213427"/>
            <a:ext cx="2378128" cy="3562836"/>
          </a:xfrm>
          <a:custGeom>
            <a:avLst/>
            <a:gdLst/>
            <a:ahLst/>
            <a:cxnLst/>
            <a:rect l="l" t="t" r="r" b="b"/>
            <a:pathLst>
              <a:path w="2378128" h="3562836">
                <a:moveTo>
                  <a:pt x="0" y="0"/>
                </a:moveTo>
                <a:lnTo>
                  <a:pt x="2378127" y="0"/>
                </a:lnTo>
                <a:lnTo>
                  <a:pt x="2378127" y="3562836"/>
                </a:lnTo>
                <a:lnTo>
                  <a:pt x="0" y="3562836"/>
                </a:lnTo>
                <a:lnTo>
                  <a:pt x="0" y="0"/>
                </a:lnTo>
                <a:close/>
              </a:path>
            </a:pathLst>
          </a:custGeom>
          <a:blipFill>
            <a:blip r:embed="rId5"/>
            <a:stretch>
              <a:fillRect/>
            </a:stretch>
          </a:blipFill>
        </p:spPr>
        <p:txBody>
          <a:bodyPr/>
          <a:lstStyle/>
          <a:p>
            <a:endParaRPr lang="en-US" dirty="0">
              <a:latin typeface="Verdana" panose="020B0604030504040204" pitchFamily="34" charset="0"/>
            </a:endParaRPr>
          </a:p>
        </p:txBody>
      </p:sp>
      <p:sp>
        <p:nvSpPr>
          <p:cNvPr id="8" name="TextBox 8"/>
          <p:cNvSpPr txBox="1"/>
          <p:nvPr/>
        </p:nvSpPr>
        <p:spPr>
          <a:xfrm>
            <a:off x="1056235" y="9351936"/>
            <a:ext cx="8970188" cy="293607"/>
          </a:xfrm>
          <a:prstGeom prst="rect">
            <a:avLst/>
          </a:prstGeom>
        </p:spPr>
        <p:txBody>
          <a:bodyPr wrap="square" lIns="0" tIns="0" rIns="0" bIns="0" rtlCol="0" anchor="t">
            <a:spAutoFit/>
          </a:bodyPr>
          <a:lstStyle/>
          <a:p>
            <a:pPr algn="l">
              <a:lnSpc>
                <a:spcPts val="2541"/>
              </a:lnSpc>
            </a:pPr>
            <a:r>
              <a:rPr lang="en-US" sz="2000" b="1" spc="109" dirty="0">
                <a:solidFill>
                  <a:srgbClr val="293374"/>
                </a:solidFill>
                <a:latin typeface="Verdana" panose="020B0604030504040204" pitchFamily="34" charset="0"/>
                <a:ea typeface="Verdana" panose="020B0604030504040204" pitchFamily="34" charset="0"/>
                <a:cs typeface="Verdana" panose="020B0604030504040204" pitchFamily="34" charset="0"/>
                <a:sym typeface="Calibri (MS) Bold"/>
              </a:rPr>
              <a:t>SOROPTIMIST INTERNATIONAL OF THE AMERICAS, INC</a:t>
            </a:r>
          </a:p>
        </p:txBody>
      </p:sp>
      <p:sp>
        <p:nvSpPr>
          <p:cNvPr id="9" name="TextBox 9"/>
          <p:cNvSpPr txBox="1"/>
          <p:nvPr/>
        </p:nvSpPr>
        <p:spPr>
          <a:xfrm>
            <a:off x="1102588" y="5882551"/>
            <a:ext cx="12146420" cy="2712089"/>
          </a:xfrm>
          <a:prstGeom prst="rect">
            <a:avLst/>
          </a:prstGeom>
        </p:spPr>
        <p:txBody>
          <a:bodyPr wrap="square" lIns="0" tIns="0" rIns="0" bIns="0" rtlCol="0" anchor="t">
            <a:spAutoFit/>
          </a:bodyPr>
          <a:lstStyle/>
          <a:p>
            <a:pPr algn="l">
              <a:lnSpc>
                <a:spcPts val="7250"/>
              </a:lnSpc>
            </a:pPr>
            <a:r>
              <a:rPr lang="en-US" sz="5178" dirty="0">
                <a:solidFill>
                  <a:srgbClr val="518BC9"/>
                </a:solidFill>
                <a:latin typeface="Verdana" panose="020B0604030504040204" pitchFamily="34" charset="0"/>
                <a:ea typeface="Verdana" panose="020B0604030504040204" pitchFamily="34" charset="0"/>
                <a:cs typeface="Verdana" panose="020B0604030504040204" pitchFamily="34" charset="0"/>
                <a:sym typeface="Effra"/>
              </a:rPr>
              <a:t>Michelle G. Strawser &amp; </a:t>
            </a:r>
          </a:p>
          <a:p>
            <a:pPr algn="l">
              <a:lnSpc>
                <a:spcPts val="7250"/>
              </a:lnSpc>
            </a:pPr>
            <a:r>
              <a:rPr lang="en-US" sz="5178" dirty="0">
                <a:solidFill>
                  <a:srgbClr val="518BC9"/>
                </a:solidFill>
                <a:latin typeface="Verdana" panose="020B0604030504040204" pitchFamily="34" charset="0"/>
                <a:ea typeface="Verdana" panose="020B0604030504040204" pitchFamily="34" charset="0"/>
                <a:cs typeface="Verdana" panose="020B0604030504040204" pitchFamily="34" charset="0"/>
                <a:sym typeface="Effra"/>
              </a:rPr>
              <a:t>Adrienne Griffitts </a:t>
            </a:r>
          </a:p>
          <a:p>
            <a:pPr algn="l">
              <a:lnSpc>
                <a:spcPts val="7250"/>
              </a:lnSpc>
            </a:pPr>
            <a:r>
              <a:rPr lang="en-US" sz="5178" dirty="0">
                <a:solidFill>
                  <a:srgbClr val="518BC9"/>
                </a:solidFill>
                <a:latin typeface="Verdana" panose="020B0604030504040204" pitchFamily="34" charset="0"/>
                <a:ea typeface="Verdana" panose="020B0604030504040204" pitchFamily="34" charset="0"/>
                <a:cs typeface="Verdana" panose="020B0604030504040204" pitchFamily="34" charset="0"/>
                <a:sym typeface="Effra"/>
              </a:rPr>
              <a:t>~Region Joy Officers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1369991" y="4088737"/>
            <a:ext cx="500647" cy="438066"/>
            <a:chOff x="0" y="0"/>
            <a:chExt cx="812800" cy="711200"/>
          </a:xfrm>
        </p:grpSpPr>
        <p:sp>
          <p:nvSpPr>
            <p:cNvPr id="3" name="Freeform 3"/>
            <p:cNvSpPr/>
            <p:nvPr/>
          </p:nvSpPr>
          <p:spPr>
            <a:xfrm>
              <a:off x="60851" y="89740"/>
              <a:ext cx="691098" cy="621460"/>
            </a:xfrm>
            <a:custGeom>
              <a:avLst/>
              <a:gdLst/>
              <a:ahLst/>
              <a:cxnLst/>
              <a:rect l="l" t="t" r="r" b="b"/>
              <a:pathLst>
                <a:path w="691098" h="621460">
                  <a:moveTo>
                    <a:pt x="422271" y="44524"/>
                  </a:moveTo>
                  <a:lnTo>
                    <a:pt x="675227" y="487196"/>
                  </a:lnTo>
                  <a:cubicBezTo>
                    <a:pt x="691098" y="514971"/>
                    <a:pt x="690984" y="549095"/>
                    <a:pt x="674928" y="576763"/>
                  </a:cubicBezTo>
                  <a:cubicBezTo>
                    <a:pt x="658871" y="604431"/>
                    <a:pt x="629300" y="621460"/>
                    <a:pt x="597311" y="621460"/>
                  </a:cubicBezTo>
                  <a:lnTo>
                    <a:pt x="93787" y="621460"/>
                  </a:lnTo>
                  <a:cubicBezTo>
                    <a:pt x="61798" y="621460"/>
                    <a:pt x="32227" y="604431"/>
                    <a:pt x="16170" y="576763"/>
                  </a:cubicBezTo>
                  <a:cubicBezTo>
                    <a:pt x="114" y="549095"/>
                    <a:pt x="0" y="514971"/>
                    <a:pt x="15871" y="487196"/>
                  </a:cubicBezTo>
                  <a:lnTo>
                    <a:pt x="268827" y="44524"/>
                  </a:lnTo>
                  <a:cubicBezTo>
                    <a:pt x="284560" y="16991"/>
                    <a:pt x="313839" y="0"/>
                    <a:pt x="345549" y="0"/>
                  </a:cubicBezTo>
                  <a:cubicBezTo>
                    <a:pt x="377259" y="0"/>
                    <a:pt x="406538" y="16991"/>
                    <a:pt x="422271" y="44524"/>
                  </a:cubicBezTo>
                  <a:close/>
                </a:path>
              </a:pathLst>
            </a:custGeom>
            <a:solidFill>
              <a:srgbClr val="293374">
                <a:alpha val="89804"/>
              </a:srgbClr>
            </a:solidFill>
          </p:spPr>
          <p:txBody>
            <a:bodyPr/>
            <a:lstStyle/>
            <a:p>
              <a:endParaRPr lang="en-US" dirty="0">
                <a:latin typeface="Verdana" panose="020B0604030504040204" pitchFamily="34" charset="0"/>
              </a:endParaRPr>
            </a:p>
          </p:txBody>
        </p:sp>
        <p:sp>
          <p:nvSpPr>
            <p:cNvPr id="4" name="TextBox 4"/>
            <p:cNvSpPr txBox="1"/>
            <p:nvPr/>
          </p:nvSpPr>
          <p:spPr>
            <a:xfrm>
              <a:off x="127000" y="263525"/>
              <a:ext cx="558800" cy="396875"/>
            </a:xfrm>
            <a:prstGeom prst="rect">
              <a:avLst/>
            </a:prstGeom>
          </p:spPr>
          <p:txBody>
            <a:bodyPr lIns="50800" tIns="50800" rIns="50800" bIns="50800" rtlCol="0" anchor="ctr"/>
            <a:lstStyle/>
            <a:p>
              <a:pPr algn="ctr">
                <a:lnSpc>
                  <a:spcPts val="3750"/>
                </a:lnSpc>
              </a:pPr>
              <a:endParaRPr dirty="0">
                <a:latin typeface="Verdana" panose="020B0604030504040204" pitchFamily="34" charset="0"/>
              </a:endParaRPr>
            </a:p>
          </p:txBody>
        </p:sp>
      </p:grpSp>
      <p:grpSp>
        <p:nvGrpSpPr>
          <p:cNvPr id="8" name="Group 8"/>
          <p:cNvGrpSpPr/>
          <p:nvPr/>
        </p:nvGrpSpPr>
        <p:grpSpPr>
          <a:xfrm>
            <a:off x="12811442" y="-742156"/>
            <a:ext cx="9483991" cy="12212363"/>
            <a:chOff x="0" y="0"/>
            <a:chExt cx="1207697" cy="1555130"/>
          </a:xfrm>
        </p:grpSpPr>
        <p:sp>
          <p:nvSpPr>
            <p:cNvPr id="9" name="Freeform 9"/>
            <p:cNvSpPr/>
            <p:nvPr/>
          </p:nvSpPr>
          <p:spPr>
            <a:xfrm>
              <a:off x="0" y="0"/>
              <a:ext cx="1207697" cy="1555130"/>
            </a:xfrm>
            <a:custGeom>
              <a:avLst/>
              <a:gdLst/>
              <a:ahLst/>
              <a:cxnLst/>
              <a:rect l="l" t="t" r="r" b="b"/>
              <a:pathLst>
                <a:path w="1207697" h="1555130">
                  <a:moveTo>
                    <a:pt x="603849" y="0"/>
                  </a:moveTo>
                  <a:cubicBezTo>
                    <a:pt x="270352" y="0"/>
                    <a:pt x="0" y="348128"/>
                    <a:pt x="0" y="777565"/>
                  </a:cubicBezTo>
                  <a:cubicBezTo>
                    <a:pt x="0" y="1207002"/>
                    <a:pt x="270352" y="1555130"/>
                    <a:pt x="603849" y="1555130"/>
                  </a:cubicBezTo>
                  <a:cubicBezTo>
                    <a:pt x="937345" y="1555130"/>
                    <a:pt x="1207697" y="1207002"/>
                    <a:pt x="1207697" y="777565"/>
                  </a:cubicBezTo>
                  <a:cubicBezTo>
                    <a:pt x="1207697" y="348128"/>
                    <a:pt x="937345" y="0"/>
                    <a:pt x="603849" y="0"/>
                  </a:cubicBezTo>
                  <a:close/>
                </a:path>
              </a:pathLst>
            </a:custGeom>
            <a:gradFill rotWithShape="1">
              <a:gsLst>
                <a:gs pos="0">
                  <a:srgbClr val="649CDC">
                    <a:alpha val="100000"/>
                  </a:srgbClr>
                </a:gs>
                <a:gs pos="100000">
                  <a:srgbClr val="19317D">
                    <a:alpha val="100000"/>
                  </a:srgbClr>
                </a:gs>
              </a:gsLst>
              <a:lin ang="0"/>
            </a:gradFill>
          </p:spPr>
          <p:txBody>
            <a:bodyPr/>
            <a:lstStyle/>
            <a:p>
              <a:endParaRPr lang="en-US" dirty="0">
                <a:latin typeface="Verdana" panose="020B0604030504040204" pitchFamily="34" charset="0"/>
              </a:endParaRPr>
            </a:p>
          </p:txBody>
        </p:sp>
        <p:sp>
          <p:nvSpPr>
            <p:cNvPr id="10" name="TextBox 10"/>
            <p:cNvSpPr txBox="1"/>
            <p:nvPr/>
          </p:nvSpPr>
          <p:spPr>
            <a:xfrm>
              <a:off x="113222" y="79118"/>
              <a:ext cx="981254" cy="1330218"/>
            </a:xfrm>
            <a:prstGeom prst="rect">
              <a:avLst/>
            </a:prstGeom>
          </p:spPr>
          <p:txBody>
            <a:bodyPr lIns="50800" tIns="50800" rIns="50800" bIns="50800" rtlCol="0" anchor="ctr"/>
            <a:lstStyle/>
            <a:p>
              <a:pPr algn="ctr">
                <a:lnSpc>
                  <a:spcPts val="3750"/>
                </a:lnSpc>
              </a:pPr>
              <a:endParaRPr dirty="0">
                <a:latin typeface="Verdana" panose="020B0604030504040204" pitchFamily="34" charset="0"/>
              </a:endParaRPr>
            </a:p>
          </p:txBody>
        </p:sp>
      </p:grpSp>
      <p:sp>
        <p:nvSpPr>
          <p:cNvPr id="11" name="Freeform 11"/>
          <p:cNvSpPr/>
          <p:nvPr/>
        </p:nvSpPr>
        <p:spPr>
          <a:xfrm rot="1102074" flipH="1">
            <a:off x="-5048077" y="6018994"/>
            <a:ext cx="16114424" cy="12188364"/>
          </a:xfrm>
          <a:custGeom>
            <a:avLst/>
            <a:gdLst/>
            <a:ahLst/>
            <a:cxnLst/>
            <a:rect l="l" t="t" r="r" b="b"/>
            <a:pathLst>
              <a:path w="16114424" h="12188364">
                <a:moveTo>
                  <a:pt x="16114424" y="0"/>
                </a:moveTo>
                <a:lnTo>
                  <a:pt x="0" y="0"/>
                </a:lnTo>
                <a:lnTo>
                  <a:pt x="0" y="12188365"/>
                </a:lnTo>
                <a:lnTo>
                  <a:pt x="16114424" y="12188365"/>
                </a:lnTo>
                <a:lnTo>
                  <a:pt x="16114424" y="0"/>
                </a:lnTo>
                <a:close/>
              </a:path>
            </a:pathLst>
          </a:custGeom>
          <a:blipFill>
            <a:blip>
              <a:alphaModFix amt="3000"/>
              <a:extLst>
                <a:ext uri="{96DAC541-7B7A-43D3-8B79-37D633B846F1}">
                  <asvg:svgBlip xmlns:asvg="http://schemas.microsoft.com/office/drawing/2016/SVG/main" r:embed="rId3"/>
                </a:ext>
              </a:extLst>
            </a:blip>
            <a:stretch>
              <a:fillRect/>
            </a:stretch>
          </a:blipFill>
        </p:spPr>
        <p:txBody>
          <a:bodyPr/>
          <a:lstStyle/>
          <a:p>
            <a:endParaRPr lang="en-US" dirty="0">
              <a:latin typeface="Verdana" panose="020B0604030504040204" pitchFamily="34" charset="0"/>
            </a:endParaRPr>
          </a:p>
        </p:txBody>
      </p:sp>
      <p:grpSp>
        <p:nvGrpSpPr>
          <p:cNvPr id="12" name="Group 12"/>
          <p:cNvGrpSpPr/>
          <p:nvPr/>
        </p:nvGrpSpPr>
        <p:grpSpPr>
          <a:xfrm rot="5400000">
            <a:off x="1369991" y="4998004"/>
            <a:ext cx="500647" cy="438066"/>
            <a:chOff x="0" y="0"/>
            <a:chExt cx="812800" cy="711200"/>
          </a:xfrm>
        </p:grpSpPr>
        <p:sp>
          <p:nvSpPr>
            <p:cNvPr id="13" name="Freeform 13"/>
            <p:cNvSpPr/>
            <p:nvPr/>
          </p:nvSpPr>
          <p:spPr>
            <a:xfrm>
              <a:off x="60851" y="89740"/>
              <a:ext cx="691098" cy="621460"/>
            </a:xfrm>
            <a:custGeom>
              <a:avLst/>
              <a:gdLst/>
              <a:ahLst/>
              <a:cxnLst/>
              <a:rect l="l" t="t" r="r" b="b"/>
              <a:pathLst>
                <a:path w="691098" h="621460">
                  <a:moveTo>
                    <a:pt x="422271" y="44524"/>
                  </a:moveTo>
                  <a:lnTo>
                    <a:pt x="675227" y="487196"/>
                  </a:lnTo>
                  <a:cubicBezTo>
                    <a:pt x="691098" y="514971"/>
                    <a:pt x="690984" y="549095"/>
                    <a:pt x="674928" y="576763"/>
                  </a:cubicBezTo>
                  <a:cubicBezTo>
                    <a:pt x="658871" y="604431"/>
                    <a:pt x="629300" y="621460"/>
                    <a:pt x="597311" y="621460"/>
                  </a:cubicBezTo>
                  <a:lnTo>
                    <a:pt x="93787" y="621460"/>
                  </a:lnTo>
                  <a:cubicBezTo>
                    <a:pt x="61798" y="621460"/>
                    <a:pt x="32227" y="604431"/>
                    <a:pt x="16170" y="576763"/>
                  </a:cubicBezTo>
                  <a:cubicBezTo>
                    <a:pt x="114" y="549095"/>
                    <a:pt x="0" y="514971"/>
                    <a:pt x="15871" y="487196"/>
                  </a:cubicBezTo>
                  <a:lnTo>
                    <a:pt x="268827" y="44524"/>
                  </a:lnTo>
                  <a:cubicBezTo>
                    <a:pt x="284560" y="16991"/>
                    <a:pt x="313839" y="0"/>
                    <a:pt x="345549" y="0"/>
                  </a:cubicBezTo>
                  <a:cubicBezTo>
                    <a:pt x="377259" y="0"/>
                    <a:pt x="406538" y="16991"/>
                    <a:pt x="422271" y="44524"/>
                  </a:cubicBezTo>
                  <a:close/>
                </a:path>
              </a:pathLst>
            </a:custGeom>
            <a:solidFill>
              <a:srgbClr val="518BC9">
                <a:alpha val="89804"/>
              </a:srgbClr>
            </a:solidFill>
          </p:spPr>
          <p:txBody>
            <a:bodyPr/>
            <a:lstStyle/>
            <a:p>
              <a:endParaRPr lang="en-US" dirty="0">
                <a:latin typeface="Verdana" panose="020B0604030504040204" pitchFamily="34" charset="0"/>
              </a:endParaRPr>
            </a:p>
          </p:txBody>
        </p:sp>
        <p:sp>
          <p:nvSpPr>
            <p:cNvPr id="14" name="TextBox 14"/>
            <p:cNvSpPr txBox="1"/>
            <p:nvPr/>
          </p:nvSpPr>
          <p:spPr>
            <a:xfrm>
              <a:off x="127000" y="263525"/>
              <a:ext cx="558800" cy="396875"/>
            </a:xfrm>
            <a:prstGeom prst="rect">
              <a:avLst/>
            </a:prstGeom>
          </p:spPr>
          <p:txBody>
            <a:bodyPr lIns="50800" tIns="50800" rIns="50800" bIns="50800" rtlCol="0" anchor="ctr"/>
            <a:lstStyle/>
            <a:p>
              <a:pPr algn="ctr">
                <a:lnSpc>
                  <a:spcPts val="3750"/>
                </a:lnSpc>
              </a:pPr>
              <a:endParaRPr dirty="0">
                <a:latin typeface="Verdana" panose="020B0604030504040204" pitchFamily="34" charset="0"/>
              </a:endParaRPr>
            </a:p>
          </p:txBody>
        </p:sp>
      </p:grpSp>
      <p:grpSp>
        <p:nvGrpSpPr>
          <p:cNvPr id="18" name="Group 18"/>
          <p:cNvGrpSpPr/>
          <p:nvPr/>
        </p:nvGrpSpPr>
        <p:grpSpPr>
          <a:xfrm rot="5400000">
            <a:off x="1369991" y="5959662"/>
            <a:ext cx="500647" cy="438066"/>
            <a:chOff x="0" y="0"/>
            <a:chExt cx="812800" cy="711200"/>
          </a:xfrm>
        </p:grpSpPr>
        <p:sp>
          <p:nvSpPr>
            <p:cNvPr id="19" name="Freeform 19"/>
            <p:cNvSpPr/>
            <p:nvPr/>
          </p:nvSpPr>
          <p:spPr>
            <a:xfrm>
              <a:off x="60851" y="89740"/>
              <a:ext cx="691098" cy="621460"/>
            </a:xfrm>
            <a:custGeom>
              <a:avLst/>
              <a:gdLst/>
              <a:ahLst/>
              <a:cxnLst/>
              <a:rect l="l" t="t" r="r" b="b"/>
              <a:pathLst>
                <a:path w="691098" h="621460">
                  <a:moveTo>
                    <a:pt x="422271" y="44524"/>
                  </a:moveTo>
                  <a:lnTo>
                    <a:pt x="675227" y="487196"/>
                  </a:lnTo>
                  <a:cubicBezTo>
                    <a:pt x="691098" y="514971"/>
                    <a:pt x="690984" y="549095"/>
                    <a:pt x="674928" y="576763"/>
                  </a:cubicBezTo>
                  <a:cubicBezTo>
                    <a:pt x="658871" y="604431"/>
                    <a:pt x="629300" y="621460"/>
                    <a:pt x="597311" y="621460"/>
                  </a:cubicBezTo>
                  <a:lnTo>
                    <a:pt x="93787" y="621460"/>
                  </a:lnTo>
                  <a:cubicBezTo>
                    <a:pt x="61798" y="621460"/>
                    <a:pt x="32227" y="604431"/>
                    <a:pt x="16170" y="576763"/>
                  </a:cubicBezTo>
                  <a:cubicBezTo>
                    <a:pt x="114" y="549095"/>
                    <a:pt x="0" y="514971"/>
                    <a:pt x="15871" y="487196"/>
                  </a:cubicBezTo>
                  <a:lnTo>
                    <a:pt x="268827" y="44524"/>
                  </a:lnTo>
                  <a:cubicBezTo>
                    <a:pt x="284560" y="16991"/>
                    <a:pt x="313839" y="0"/>
                    <a:pt x="345549" y="0"/>
                  </a:cubicBezTo>
                  <a:cubicBezTo>
                    <a:pt x="377259" y="0"/>
                    <a:pt x="406538" y="16991"/>
                    <a:pt x="422271" y="44524"/>
                  </a:cubicBezTo>
                  <a:close/>
                </a:path>
              </a:pathLst>
            </a:custGeom>
            <a:solidFill>
              <a:srgbClr val="BB4075">
                <a:alpha val="89804"/>
              </a:srgbClr>
            </a:solidFill>
          </p:spPr>
          <p:txBody>
            <a:bodyPr/>
            <a:lstStyle/>
            <a:p>
              <a:endParaRPr lang="en-US" dirty="0">
                <a:latin typeface="Verdana" panose="020B0604030504040204" pitchFamily="34" charset="0"/>
              </a:endParaRPr>
            </a:p>
          </p:txBody>
        </p:sp>
        <p:sp>
          <p:nvSpPr>
            <p:cNvPr id="20" name="TextBox 20"/>
            <p:cNvSpPr txBox="1"/>
            <p:nvPr/>
          </p:nvSpPr>
          <p:spPr>
            <a:xfrm>
              <a:off x="127000" y="263525"/>
              <a:ext cx="558800" cy="396875"/>
            </a:xfrm>
            <a:prstGeom prst="rect">
              <a:avLst/>
            </a:prstGeom>
          </p:spPr>
          <p:txBody>
            <a:bodyPr lIns="50800" tIns="50800" rIns="50800" bIns="50800" rtlCol="0" anchor="ctr"/>
            <a:lstStyle/>
            <a:p>
              <a:pPr algn="ctr">
                <a:lnSpc>
                  <a:spcPts val="3750"/>
                </a:lnSpc>
              </a:pPr>
              <a:endParaRPr dirty="0">
                <a:latin typeface="Verdana" panose="020B0604030504040204" pitchFamily="34" charset="0"/>
              </a:endParaRPr>
            </a:p>
          </p:txBody>
        </p:sp>
      </p:grpSp>
      <p:grpSp>
        <p:nvGrpSpPr>
          <p:cNvPr id="21" name="Group 21"/>
          <p:cNvGrpSpPr/>
          <p:nvPr/>
        </p:nvGrpSpPr>
        <p:grpSpPr>
          <a:xfrm rot="5400000">
            <a:off x="1369991" y="6959419"/>
            <a:ext cx="500647" cy="438066"/>
            <a:chOff x="0" y="0"/>
            <a:chExt cx="812800" cy="711200"/>
          </a:xfrm>
        </p:grpSpPr>
        <p:sp>
          <p:nvSpPr>
            <p:cNvPr id="22" name="Freeform 22"/>
            <p:cNvSpPr/>
            <p:nvPr/>
          </p:nvSpPr>
          <p:spPr>
            <a:xfrm>
              <a:off x="60851" y="89740"/>
              <a:ext cx="691098" cy="621460"/>
            </a:xfrm>
            <a:custGeom>
              <a:avLst/>
              <a:gdLst/>
              <a:ahLst/>
              <a:cxnLst/>
              <a:rect l="l" t="t" r="r" b="b"/>
              <a:pathLst>
                <a:path w="691098" h="621460">
                  <a:moveTo>
                    <a:pt x="422271" y="44524"/>
                  </a:moveTo>
                  <a:lnTo>
                    <a:pt x="675227" y="487196"/>
                  </a:lnTo>
                  <a:cubicBezTo>
                    <a:pt x="691098" y="514971"/>
                    <a:pt x="690984" y="549095"/>
                    <a:pt x="674928" y="576763"/>
                  </a:cubicBezTo>
                  <a:cubicBezTo>
                    <a:pt x="658871" y="604431"/>
                    <a:pt x="629300" y="621460"/>
                    <a:pt x="597311" y="621460"/>
                  </a:cubicBezTo>
                  <a:lnTo>
                    <a:pt x="93787" y="621460"/>
                  </a:lnTo>
                  <a:cubicBezTo>
                    <a:pt x="61798" y="621460"/>
                    <a:pt x="32227" y="604431"/>
                    <a:pt x="16170" y="576763"/>
                  </a:cubicBezTo>
                  <a:cubicBezTo>
                    <a:pt x="114" y="549095"/>
                    <a:pt x="0" y="514971"/>
                    <a:pt x="15871" y="487196"/>
                  </a:cubicBezTo>
                  <a:lnTo>
                    <a:pt x="268827" y="44524"/>
                  </a:lnTo>
                  <a:cubicBezTo>
                    <a:pt x="284560" y="16991"/>
                    <a:pt x="313839" y="0"/>
                    <a:pt x="345549" y="0"/>
                  </a:cubicBezTo>
                  <a:cubicBezTo>
                    <a:pt x="377259" y="0"/>
                    <a:pt x="406538" y="16991"/>
                    <a:pt x="422271" y="44524"/>
                  </a:cubicBezTo>
                  <a:close/>
                </a:path>
              </a:pathLst>
            </a:custGeom>
            <a:solidFill>
              <a:srgbClr val="590E52">
                <a:alpha val="89804"/>
              </a:srgbClr>
            </a:solidFill>
          </p:spPr>
          <p:txBody>
            <a:bodyPr/>
            <a:lstStyle/>
            <a:p>
              <a:endParaRPr lang="en-US" dirty="0">
                <a:latin typeface="Verdana" panose="020B0604030504040204" pitchFamily="34" charset="0"/>
              </a:endParaRPr>
            </a:p>
          </p:txBody>
        </p:sp>
        <p:sp>
          <p:nvSpPr>
            <p:cNvPr id="23" name="TextBox 23"/>
            <p:cNvSpPr txBox="1"/>
            <p:nvPr/>
          </p:nvSpPr>
          <p:spPr>
            <a:xfrm>
              <a:off x="127000" y="263525"/>
              <a:ext cx="558800" cy="396875"/>
            </a:xfrm>
            <a:prstGeom prst="rect">
              <a:avLst/>
            </a:prstGeom>
          </p:spPr>
          <p:txBody>
            <a:bodyPr lIns="50800" tIns="50800" rIns="50800" bIns="50800" rtlCol="0" anchor="ctr"/>
            <a:lstStyle/>
            <a:p>
              <a:pPr algn="ctr">
                <a:lnSpc>
                  <a:spcPts val="3750"/>
                </a:lnSpc>
              </a:pPr>
              <a:endParaRPr dirty="0">
                <a:latin typeface="Verdana" panose="020B0604030504040204" pitchFamily="34" charset="0"/>
              </a:endParaRPr>
            </a:p>
          </p:txBody>
        </p:sp>
      </p:grpSp>
      <p:sp>
        <p:nvSpPr>
          <p:cNvPr id="24" name="Freeform 24"/>
          <p:cNvSpPr/>
          <p:nvPr/>
        </p:nvSpPr>
        <p:spPr>
          <a:xfrm rot="1102074" flipH="1">
            <a:off x="-4443685" y="4114818"/>
            <a:ext cx="18545990" cy="14027512"/>
          </a:xfrm>
          <a:custGeom>
            <a:avLst/>
            <a:gdLst/>
            <a:ahLst/>
            <a:cxnLst/>
            <a:rect l="l" t="t" r="r" b="b"/>
            <a:pathLst>
              <a:path w="18545990" h="14027512">
                <a:moveTo>
                  <a:pt x="18545990" y="0"/>
                </a:moveTo>
                <a:lnTo>
                  <a:pt x="0" y="0"/>
                </a:lnTo>
                <a:lnTo>
                  <a:pt x="0" y="14027513"/>
                </a:lnTo>
                <a:lnTo>
                  <a:pt x="18545990" y="14027513"/>
                </a:lnTo>
                <a:lnTo>
                  <a:pt x="18545990" y="0"/>
                </a:lnTo>
                <a:close/>
              </a:path>
            </a:pathLst>
          </a:custGeom>
          <a:blipFill>
            <a:blip>
              <a:alphaModFix amt="3000"/>
              <a:extLst>
                <a:ext uri="{96DAC541-7B7A-43D3-8B79-37D633B846F1}">
                  <asvg:svgBlip xmlns:asvg="http://schemas.microsoft.com/office/drawing/2016/SVG/main" r:embed="rId3"/>
                </a:ext>
              </a:extLst>
            </a:blip>
            <a:stretch>
              <a:fillRect/>
            </a:stretch>
          </a:blipFill>
        </p:spPr>
        <p:txBody>
          <a:bodyPr/>
          <a:lstStyle/>
          <a:p>
            <a:endParaRPr lang="en-US" dirty="0">
              <a:latin typeface="Verdana" panose="020B0604030504040204" pitchFamily="34" charset="0"/>
            </a:endParaRPr>
          </a:p>
        </p:txBody>
      </p:sp>
      <p:sp>
        <p:nvSpPr>
          <p:cNvPr id="31" name="Freeform 31"/>
          <p:cNvSpPr/>
          <p:nvPr/>
        </p:nvSpPr>
        <p:spPr>
          <a:xfrm>
            <a:off x="15193206" y="9043031"/>
            <a:ext cx="2413246" cy="554217"/>
          </a:xfrm>
          <a:custGeom>
            <a:avLst/>
            <a:gdLst/>
            <a:ahLst/>
            <a:cxnLst/>
            <a:rect l="l" t="t" r="r" b="b"/>
            <a:pathLst>
              <a:path w="2413246" h="554217">
                <a:moveTo>
                  <a:pt x="0" y="0"/>
                </a:moveTo>
                <a:lnTo>
                  <a:pt x="2413246" y="0"/>
                </a:lnTo>
                <a:lnTo>
                  <a:pt x="2413246" y="554217"/>
                </a:lnTo>
                <a:lnTo>
                  <a:pt x="0" y="554217"/>
                </a:lnTo>
                <a:lnTo>
                  <a:pt x="0" y="0"/>
                </a:lnTo>
                <a:close/>
              </a:path>
            </a:pathLst>
          </a:custGeom>
          <a:blipFill>
            <a:blip r:embed="rId4"/>
            <a:stretch>
              <a:fillRect t="-74" b="-74"/>
            </a:stretch>
          </a:blipFill>
        </p:spPr>
        <p:txBody>
          <a:bodyPr/>
          <a:lstStyle/>
          <a:p>
            <a:endParaRPr lang="en-US" dirty="0">
              <a:latin typeface="Verdana" panose="020B0604030504040204" pitchFamily="34" charset="0"/>
            </a:endParaRPr>
          </a:p>
        </p:txBody>
      </p:sp>
      <p:sp>
        <p:nvSpPr>
          <p:cNvPr id="32" name="TextBox 32"/>
          <p:cNvSpPr txBox="1"/>
          <p:nvPr/>
        </p:nvSpPr>
        <p:spPr>
          <a:xfrm>
            <a:off x="2232952" y="3909867"/>
            <a:ext cx="4816156" cy="645754"/>
          </a:xfrm>
          <a:prstGeom prst="rect">
            <a:avLst/>
          </a:prstGeom>
        </p:spPr>
        <p:txBody>
          <a:bodyPr lIns="0" tIns="0" rIns="0" bIns="0" rtlCol="0" anchor="t">
            <a:spAutoFit/>
          </a:bodyPr>
          <a:lstStyle/>
          <a:p>
            <a:pPr algn="l">
              <a:lnSpc>
                <a:spcPts val="5400"/>
              </a:lnSpc>
            </a:pPr>
            <a:r>
              <a:rPr lang="en-US" sz="4000" dirty="0">
                <a:solidFill>
                  <a:srgbClr val="000000"/>
                </a:solidFill>
                <a:latin typeface="Bookman Old Style" panose="02050604050505020204" pitchFamily="18" charset="0"/>
                <a:ea typeface="Verdana" panose="020B0604030504040204" pitchFamily="34" charset="0"/>
                <a:cs typeface="Verdana" panose="020B0604030504040204" pitchFamily="34" charset="0"/>
                <a:sym typeface="Calibri (MS)"/>
              </a:rPr>
              <a:t>Seasonal themes</a:t>
            </a:r>
          </a:p>
        </p:txBody>
      </p:sp>
      <p:sp>
        <p:nvSpPr>
          <p:cNvPr id="34" name="TextBox 34"/>
          <p:cNvSpPr txBox="1"/>
          <p:nvPr/>
        </p:nvSpPr>
        <p:spPr>
          <a:xfrm>
            <a:off x="2232952" y="4862120"/>
            <a:ext cx="4816156" cy="645754"/>
          </a:xfrm>
          <a:prstGeom prst="rect">
            <a:avLst/>
          </a:prstGeom>
        </p:spPr>
        <p:txBody>
          <a:bodyPr lIns="0" tIns="0" rIns="0" bIns="0" rtlCol="0" anchor="t">
            <a:spAutoFit/>
          </a:bodyPr>
          <a:lstStyle/>
          <a:p>
            <a:pPr algn="l">
              <a:lnSpc>
                <a:spcPts val="5400"/>
              </a:lnSpc>
            </a:pPr>
            <a:r>
              <a:rPr lang="en-US" sz="4000" dirty="0">
                <a:solidFill>
                  <a:srgbClr val="000000"/>
                </a:solidFill>
                <a:latin typeface="Bookman Old Style" panose="02050604050505020204" pitchFamily="18" charset="0"/>
                <a:ea typeface="Verdana" panose="020B0604030504040204" pitchFamily="34" charset="0"/>
                <a:cs typeface="Verdana" panose="020B0604030504040204" pitchFamily="34" charset="0"/>
                <a:sym typeface="Calibri (MS)"/>
              </a:rPr>
              <a:t>Greatest impact</a:t>
            </a:r>
          </a:p>
        </p:txBody>
      </p:sp>
      <p:sp>
        <p:nvSpPr>
          <p:cNvPr id="36" name="TextBox 36"/>
          <p:cNvSpPr txBox="1"/>
          <p:nvPr/>
        </p:nvSpPr>
        <p:spPr>
          <a:xfrm>
            <a:off x="2275898" y="5795874"/>
            <a:ext cx="6682448" cy="645754"/>
          </a:xfrm>
          <a:prstGeom prst="rect">
            <a:avLst/>
          </a:prstGeom>
        </p:spPr>
        <p:txBody>
          <a:bodyPr wrap="square" lIns="0" tIns="0" rIns="0" bIns="0" rtlCol="0" anchor="t">
            <a:spAutoFit/>
          </a:bodyPr>
          <a:lstStyle/>
          <a:p>
            <a:pPr algn="l">
              <a:lnSpc>
                <a:spcPts val="5400"/>
              </a:lnSpc>
            </a:pPr>
            <a:r>
              <a:rPr lang="en-US" sz="4000" dirty="0">
                <a:solidFill>
                  <a:srgbClr val="000000"/>
                </a:solidFill>
                <a:latin typeface="Bookman Old Style" panose="02050604050505020204" pitchFamily="18" charset="0"/>
                <a:ea typeface="Verdana" panose="020B0604030504040204" pitchFamily="34" charset="0"/>
                <a:cs typeface="Verdana" panose="020B0604030504040204" pitchFamily="34" charset="0"/>
                <a:sym typeface="Calibri (MS)"/>
              </a:rPr>
              <a:t>Excited at new year</a:t>
            </a:r>
          </a:p>
        </p:txBody>
      </p:sp>
      <p:sp>
        <p:nvSpPr>
          <p:cNvPr id="37" name="TextBox 37"/>
          <p:cNvSpPr txBox="1"/>
          <p:nvPr/>
        </p:nvSpPr>
        <p:spPr>
          <a:xfrm>
            <a:off x="2232952" y="6798490"/>
            <a:ext cx="7447761" cy="645754"/>
          </a:xfrm>
          <a:prstGeom prst="rect">
            <a:avLst/>
          </a:prstGeom>
        </p:spPr>
        <p:txBody>
          <a:bodyPr wrap="square" lIns="0" tIns="0" rIns="0" bIns="0" rtlCol="0" anchor="t">
            <a:spAutoFit/>
          </a:bodyPr>
          <a:lstStyle/>
          <a:p>
            <a:pPr algn="l">
              <a:lnSpc>
                <a:spcPts val="5400"/>
              </a:lnSpc>
            </a:pPr>
            <a:r>
              <a:rPr lang="en-US" sz="4000" dirty="0">
                <a:solidFill>
                  <a:srgbClr val="000000"/>
                </a:solidFill>
                <a:latin typeface="Bookman Old Style" panose="02050604050505020204" pitchFamily="18" charset="0"/>
                <a:ea typeface="Verdana" panose="020B0604030504040204" pitchFamily="34" charset="0"/>
                <a:cs typeface="Verdana" panose="020B0604030504040204" pitchFamily="34" charset="0"/>
                <a:sym typeface="Calibri (MS)"/>
              </a:rPr>
              <a:t>Look up conversation starters </a:t>
            </a:r>
          </a:p>
        </p:txBody>
      </p:sp>
      <p:sp>
        <p:nvSpPr>
          <p:cNvPr id="40" name="TextBox 40"/>
          <p:cNvSpPr txBox="1"/>
          <p:nvPr/>
        </p:nvSpPr>
        <p:spPr>
          <a:xfrm>
            <a:off x="1413104" y="1567092"/>
            <a:ext cx="10521041" cy="1923604"/>
          </a:xfrm>
          <a:prstGeom prst="rect">
            <a:avLst/>
          </a:prstGeom>
        </p:spPr>
        <p:txBody>
          <a:bodyPr wrap="square" lIns="0" tIns="0" rIns="0" bIns="0" rtlCol="0" anchor="t">
            <a:spAutoFit/>
          </a:bodyPr>
          <a:lstStyle/>
          <a:p>
            <a:pPr algn="l">
              <a:lnSpc>
                <a:spcPts val="7475"/>
              </a:lnSpc>
            </a:pPr>
            <a:r>
              <a:rPr lang="en-US" sz="6500" b="1" dirty="0">
                <a:solidFill>
                  <a:srgbClr val="293374"/>
                </a:solidFill>
                <a:latin typeface="Verdana" panose="020B0604030504040204" pitchFamily="34" charset="0"/>
                <a:ea typeface="Verdana" panose="020B0604030504040204" pitchFamily="34" charset="0"/>
                <a:cs typeface="Verdana" panose="020B0604030504040204" pitchFamily="34" charset="0"/>
                <a:sym typeface="Effra"/>
              </a:rPr>
              <a:t>Icebreakers and Discussion Prompts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C60A39-01E0-955C-1288-B0C2F84EB50C}"/>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23D739AC-A436-BC10-A9F0-AAEE8EE13C9C}"/>
              </a:ext>
            </a:extLst>
          </p:cNvPr>
          <p:cNvSpPr/>
          <p:nvPr/>
        </p:nvSpPr>
        <p:spPr>
          <a:xfrm flipV="1">
            <a:off x="0" y="0"/>
            <a:ext cx="18288000" cy="10287000"/>
          </a:xfrm>
          <a:custGeom>
            <a:avLst/>
            <a:gdLst/>
            <a:ahLst/>
            <a:cxnLst/>
            <a:rect l="l" t="t" r="r" b="b"/>
            <a:pathLst>
              <a:path w="18288000" h="10287000">
                <a:moveTo>
                  <a:pt x="0" y="10287000"/>
                </a:moveTo>
                <a:lnTo>
                  <a:pt x="18288000" y="10287000"/>
                </a:lnTo>
                <a:lnTo>
                  <a:pt x="18288000" y="0"/>
                </a:lnTo>
                <a:lnTo>
                  <a:pt x="0" y="0"/>
                </a:lnTo>
                <a:lnTo>
                  <a:pt x="0" y="10287000"/>
                </a:lnTo>
                <a:close/>
              </a:path>
            </a:pathLst>
          </a:custGeom>
          <a:blipFill>
            <a:blip r:embed="rId3"/>
            <a:stretch>
              <a:fillRect t="-30739" r="-17743" b="-8808"/>
            </a:stretch>
          </a:blipFill>
        </p:spPr>
        <p:txBody>
          <a:bodyPr/>
          <a:lstStyle/>
          <a:p>
            <a:endParaRPr lang="en-US" dirty="0">
              <a:latin typeface="Verdana" panose="020B0604030504040204" pitchFamily="34" charset="0"/>
            </a:endParaRPr>
          </a:p>
        </p:txBody>
      </p:sp>
      <p:sp>
        <p:nvSpPr>
          <p:cNvPr id="6" name="TextBox 6">
            <a:extLst>
              <a:ext uri="{FF2B5EF4-FFF2-40B4-BE49-F238E27FC236}">
                <a16:creationId xmlns:a16="http://schemas.microsoft.com/office/drawing/2014/main" id="{C12ECD4E-59F3-286C-34EE-197004934F26}"/>
              </a:ext>
            </a:extLst>
          </p:cNvPr>
          <p:cNvSpPr txBox="1"/>
          <p:nvPr/>
        </p:nvSpPr>
        <p:spPr>
          <a:xfrm>
            <a:off x="685800" y="2665573"/>
            <a:ext cx="10106488" cy="2910027"/>
          </a:xfrm>
          <a:prstGeom prst="rect">
            <a:avLst/>
          </a:prstGeom>
        </p:spPr>
        <p:txBody>
          <a:bodyPr lIns="0" tIns="0" rIns="0" bIns="0" rtlCol="0" anchor="t">
            <a:spAutoFit/>
          </a:bodyPr>
          <a:lstStyle/>
          <a:p>
            <a:pPr marL="625475" lvl="1" indent="-312420" algn="l">
              <a:lnSpc>
                <a:spcPct val="150000"/>
              </a:lnSpc>
              <a:buFont typeface="Arial"/>
              <a:buChar char="•"/>
            </a:pPr>
            <a:r>
              <a:rPr lang="en-US" sz="4400" dirty="0">
                <a:solidFill>
                  <a:srgbClr val="E8E4ED"/>
                </a:solidFill>
                <a:latin typeface="Bookman Old Style" panose="02050604050505020204" pitchFamily="18" charset="0"/>
                <a:ea typeface="Verdana" panose="020B0604030504040204" pitchFamily="34" charset="0"/>
                <a:cs typeface="Verdana" panose="020B0604030504040204" pitchFamily="34" charset="0"/>
                <a:sym typeface="Calibri (MS)"/>
              </a:rPr>
              <a:t>Costumes or themes</a:t>
            </a:r>
            <a:endParaRPr lang="en-US" sz="4400" dirty="0">
              <a:solidFill>
                <a:srgbClr val="E8E4ED"/>
              </a:solidFill>
              <a:latin typeface="Bookman Old Style" panose="02050604050505020204" pitchFamily="18" charset="0"/>
              <a:ea typeface="Verdana" panose="020B0604030504040204" pitchFamily="34" charset="0"/>
              <a:cs typeface="Verdana" panose="020B0604030504040204" pitchFamily="34" charset="0"/>
            </a:endParaRPr>
          </a:p>
          <a:p>
            <a:pPr marL="625475" lvl="1" indent="-312420">
              <a:lnSpc>
                <a:spcPct val="150000"/>
              </a:lnSpc>
              <a:buFont typeface="Arial"/>
              <a:buChar char="•"/>
            </a:pPr>
            <a:r>
              <a:rPr lang="en-US" sz="4400" dirty="0">
                <a:solidFill>
                  <a:srgbClr val="E8E4ED"/>
                </a:solidFill>
                <a:latin typeface="Bookman Old Style" panose="02050604050505020204" pitchFamily="18" charset="0"/>
                <a:ea typeface="Verdana" panose="020B0604030504040204" pitchFamily="34" charset="0"/>
                <a:cs typeface="Verdana" panose="020B0604030504040204" pitchFamily="34" charset="0"/>
                <a:sym typeface="Calibri (MS)"/>
              </a:rPr>
              <a:t>Games</a:t>
            </a:r>
            <a:endParaRPr lang="en-US" sz="4400" dirty="0">
              <a:solidFill>
                <a:srgbClr val="E8E4ED"/>
              </a:solidFill>
              <a:latin typeface="Bookman Old Style" panose="02050604050505020204" pitchFamily="18" charset="0"/>
              <a:ea typeface="Verdana" panose="020B0604030504040204" pitchFamily="34" charset="0"/>
              <a:cs typeface="Verdana" panose="020B0604030504040204" pitchFamily="34" charset="0"/>
            </a:endParaRPr>
          </a:p>
          <a:p>
            <a:pPr marL="625475" lvl="1" indent="-312420" algn="l">
              <a:lnSpc>
                <a:spcPct val="150000"/>
              </a:lnSpc>
              <a:buFont typeface="Arial"/>
              <a:buChar char="•"/>
            </a:pPr>
            <a:r>
              <a:rPr lang="en-US" sz="4400" dirty="0">
                <a:solidFill>
                  <a:srgbClr val="E8E4ED"/>
                </a:solidFill>
                <a:latin typeface="Bookman Old Style" panose="02050604050505020204" pitchFamily="18" charset="0"/>
                <a:ea typeface="Verdana" panose="020B0604030504040204" pitchFamily="34" charset="0"/>
                <a:cs typeface="Verdana" panose="020B0604030504040204" pitchFamily="34" charset="0"/>
                <a:sym typeface="Calibri (MS)"/>
              </a:rPr>
              <a:t>Move together </a:t>
            </a:r>
            <a:endParaRPr lang="en-US" sz="4400" dirty="0">
              <a:solidFill>
                <a:srgbClr val="E8E4ED"/>
              </a:solidFill>
              <a:latin typeface="Bookman Old Style" panose="02050604050505020204" pitchFamily="18" charset="0"/>
              <a:ea typeface="Verdana" panose="020B0604030504040204" pitchFamily="34" charset="0"/>
              <a:cs typeface="Verdana" panose="020B0604030504040204" pitchFamily="34" charset="0"/>
            </a:endParaRPr>
          </a:p>
        </p:txBody>
      </p:sp>
      <p:sp>
        <p:nvSpPr>
          <p:cNvPr id="7" name="TextBox 7">
            <a:extLst>
              <a:ext uri="{FF2B5EF4-FFF2-40B4-BE49-F238E27FC236}">
                <a16:creationId xmlns:a16="http://schemas.microsoft.com/office/drawing/2014/main" id="{C664D78D-68D8-B2AA-CAA9-9AD916601AF4}"/>
              </a:ext>
            </a:extLst>
          </p:cNvPr>
          <p:cNvSpPr txBox="1"/>
          <p:nvPr/>
        </p:nvSpPr>
        <p:spPr>
          <a:xfrm>
            <a:off x="1028700" y="1202317"/>
            <a:ext cx="8936221" cy="1000274"/>
          </a:xfrm>
          <a:prstGeom prst="rect">
            <a:avLst/>
          </a:prstGeom>
        </p:spPr>
        <p:txBody>
          <a:bodyPr lIns="0" tIns="0" rIns="0" bIns="0" rtlCol="0" anchor="t">
            <a:spAutoFit/>
          </a:bodyPr>
          <a:lstStyle/>
          <a:p>
            <a:pPr algn="just">
              <a:lnSpc>
                <a:spcPts val="7799"/>
              </a:lnSpc>
            </a:pPr>
            <a:r>
              <a:rPr lang="en-US" sz="6500" b="1" dirty="0">
                <a:solidFill>
                  <a:srgbClr val="FFFFFF"/>
                </a:solidFill>
                <a:latin typeface="Verdana" panose="020B0604030504040204" pitchFamily="34" charset="0"/>
                <a:ea typeface="Verdana" panose="020B0604030504040204" pitchFamily="34" charset="0"/>
                <a:cs typeface="Verdana" panose="020B0604030504040204" pitchFamily="34" charset="0"/>
                <a:sym typeface="Effra"/>
              </a:rPr>
              <a:t>Have fun!</a:t>
            </a:r>
          </a:p>
        </p:txBody>
      </p:sp>
      <p:sp>
        <p:nvSpPr>
          <p:cNvPr id="8" name="Freeform 8">
            <a:extLst>
              <a:ext uri="{FF2B5EF4-FFF2-40B4-BE49-F238E27FC236}">
                <a16:creationId xmlns:a16="http://schemas.microsoft.com/office/drawing/2014/main" id="{49B08D21-BD28-7D31-5F84-DA0A52FA2EE2}"/>
              </a:ext>
            </a:extLst>
          </p:cNvPr>
          <p:cNvSpPr/>
          <p:nvPr/>
        </p:nvSpPr>
        <p:spPr>
          <a:xfrm>
            <a:off x="15193206" y="9043031"/>
            <a:ext cx="2413246" cy="554217"/>
          </a:xfrm>
          <a:custGeom>
            <a:avLst/>
            <a:gdLst/>
            <a:ahLst/>
            <a:cxnLst/>
            <a:rect l="l" t="t" r="r" b="b"/>
            <a:pathLst>
              <a:path w="2413246" h="554217">
                <a:moveTo>
                  <a:pt x="0" y="0"/>
                </a:moveTo>
                <a:lnTo>
                  <a:pt x="2413246" y="0"/>
                </a:lnTo>
                <a:lnTo>
                  <a:pt x="2413246" y="554217"/>
                </a:lnTo>
                <a:lnTo>
                  <a:pt x="0" y="554217"/>
                </a:lnTo>
                <a:lnTo>
                  <a:pt x="0" y="0"/>
                </a:lnTo>
                <a:close/>
              </a:path>
            </a:pathLst>
          </a:custGeom>
          <a:blipFill>
            <a:blip r:embed="rId4"/>
            <a:stretch>
              <a:fillRect t="-74" b="-74"/>
            </a:stretch>
          </a:blipFill>
        </p:spPr>
        <p:txBody>
          <a:bodyPr/>
          <a:lstStyle/>
          <a:p>
            <a:endParaRPr lang="en-US" dirty="0">
              <a:latin typeface="Verdana" panose="020B0604030504040204" pitchFamily="34" charset="0"/>
            </a:endParaRPr>
          </a:p>
        </p:txBody>
      </p:sp>
      <p:sp>
        <p:nvSpPr>
          <p:cNvPr id="9" name="Freeform 16">
            <a:extLst>
              <a:ext uri="{FF2B5EF4-FFF2-40B4-BE49-F238E27FC236}">
                <a16:creationId xmlns:a16="http://schemas.microsoft.com/office/drawing/2014/main" id="{B6FFD791-168E-54FB-3B9D-8F4D921F2FB7}"/>
              </a:ext>
            </a:extLst>
          </p:cNvPr>
          <p:cNvSpPr/>
          <p:nvPr/>
        </p:nvSpPr>
        <p:spPr>
          <a:xfrm>
            <a:off x="905957" y="9320139"/>
            <a:ext cx="2413246" cy="554217"/>
          </a:xfrm>
          <a:custGeom>
            <a:avLst/>
            <a:gdLst/>
            <a:ahLst/>
            <a:cxnLst/>
            <a:rect l="l" t="t" r="r" b="b"/>
            <a:pathLst>
              <a:path w="2413246" h="554217">
                <a:moveTo>
                  <a:pt x="0" y="0"/>
                </a:moveTo>
                <a:lnTo>
                  <a:pt x="2413246" y="0"/>
                </a:lnTo>
                <a:lnTo>
                  <a:pt x="2413246" y="554218"/>
                </a:lnTo>
                <a:lnTo>
                  <a:pt x="0" y="554218"/>
                </a:lnTo>
                <a:lnTo>
                  <a:pt x="0" y="0"/>
                </a:lnTo>
                <a:close/>
              </a:path>
            </a:pathLst>
          </a:custGeom>
          <a:blipFill>
            <a:blip r:embed="rId4"/>
            <a:stretch>
              <a:fillRect t="-74" b="-74"/>
            </a:stretch>
          </a:blipFill>
        </p:spPr>
        <p:txBody>
          <a:bodyPr/>
          <a:lstStyle/>
          <a:p>
            <a:endParaRPr lang="en-US" dirty="0">
              <a:latin typeface="Verdana" panose="020B0604030504040204" pitchFamily="34" charset="0"/>
            </a:endParaRPr>
          </a:p>
        </p:txBody>
      </p:sp>
      <p:pic>
        <p:nvPicPr>
          <p:cNvPr id="14" name="Picture 13" descr="A group of people in clothing posing for a photo&#10;&#10;AI-generated content may be incorrect.">
            <a:extLst>
              <a:ext uri="{FF2B5EF4-FFF2-40B4-BE49-F238E27FC236}">
                <a16:creationId xmlns:a16="http://schemas.microsoft.com/office/drawing/2014/main" id="{4F6CF84B-95B7-DAC8-0D27-474A5797716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10932" y="0"/>
            <a:ext cx="7420112" cy="5072342"/>
          </a:xfrm>
          <a:prstGeom prst="rect">
            <a:avLst/>
          </a:prstGeom>
        </p:spPr>
      </p:pic>
      <p:pic>
        <p:nvPicPr>
          <p:cNvPr id="12" name="Picture 11" descr="A group of women posing for a photo&#10;&#10;AI-generated content may be incorrect.">
            <a:extLst>
              <a:ext uri="{FF2B5EF4-FFF2-40B4-BE49-F238E27FC236}">
                <a16:creationId xmlns:a16="http://schemas.microsoft.com/office/drawing/2014/main" id="{D7B29C09-9C77-CC5F-20D0-48CC465189B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73351" y="4524703"/>
            <a:ext cx="7683063" cy="5762297"/>
          </a:xfrm>
          <a:prstGeom prst="rect">
            <a:avLst/>
          </a:prstGeom>
        </p:spPr>
      </p:pic>
    </p:spTree>
    <p:extLst>
      <p:ext uri="{BB962C8B-B14F-4D97-AF65-F5344CB8AC3E}">
        <p14:creationId xmlns:p14="http://schemas.microsoft.com/office/powerpoint/2010/main" val="27964200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376402" y="4170619"/>
            <a:ext cx="18865637" cy="7072317"/>
            <a:chOff x="0" y="0"/>
            <a:chExt cx="3804182" cy="1426105"/>
          </a:xfrm>
        </p:grpSpPr>
        <p:sp>
          <p:nvSpPr>
            <p:cNvPr id="3" name="Freeform 3"/>
            <p:cNvSpPr/>
            <p:nvPr/>
          </p:nvSpPr>
          <p:spPr>
            <a:xfrm>
              <a:off x="0" y="0"/>
              <a:ext cx="3804182" cy="1463218"/>
            </a:xfrm>
            <a:custGeom>
              <a:avLst/>
              <a:gdLst/>
              <a:ahLst/>
              <a:cxnLst/>
              <a:rect l="l" t="t" r="r" b="b"/>
              <a:pathLst>
                <a:path w="3804182" h="1463218">
                  <a:moveTo>
                    <a:pt x="3796327" y="0"/>
                  </a:moveTo>
                  <a:lnTo>
                    <a:pt x="7855" y="0"/>
                  </a:lnTo>
                  <a:cubicBezTo>
                    <a:pt x="5772" y="0"/>
                    <a:pt x="3774" y="828"/>
                    <a:pt x="2301" y="2301"/>
                  </a:cubicBezTo>
                  <a:cubicBezTo>
                    <a:pt x="828" y="3774"/>
                    <a:pt x="0" y="5772"/>
                    <a:pt x="0" y="7855"/>
                  </a:cubicBezTo>
                  <a:lnTo>
                    <a:pt x="0" y="1279302"/>
                  </a:lnTo>
                  <a:cubicBezTo>
                    <a:pt x="202350" y="1390082"/>
                    <a:pt x="849870" y="1463218"/>
                    <a:pt x="1821147" y="1279302"/>
                  </a:cubicBezTo>
                  <a:cubicBezTo>
                    <a:pt x="2792433" y="1013423"/>
                    <a:pt x="3547873" y="1168518"/>
                    <a:pt x="3804182" y="1279302"/>
                  </a:cubicBezTo>
                  <a:lnTo>
                    <a:pt x="3804182" y="7855"/>
                  </a:lnTo>
                  <a:cubicBezTo>
                    <a:pt x="3804182" y="5772"/>
                    <a:pt x="3803355" y="3774"/>
                    <a:pt x="3801882" y="2301"/>
                  </a:cubicBezTo>
                  <a:cubicBezTo>
                    <a:pt x="3800408" y="828"/>
                    <a:pt x="3798410" y="0"/>
                    <a:pt x="3796327" y="0"/>
                  </a:cubicBezTo>
                  <a:close/>
                </a:path>
              </a:pathLst>
            </a:custGeom>
            <a:gradFill rotWithShape="1">
              <a:gsLst>
                <a:gs pos="0">
                  <a:srgbClr val="649CDC">
                    <a:alpha val="100000"/>
                  </a:srgbClr>
                </a:gs>
                <a:gs pos="100000">
                  <a:srgbClr val="19317D">
                    <a:alpha val="100000"/>
                  </a:srgbClr>
                </a:gs>
              </a:gsLst>
              <a:lin ang="0"/>
            </a:gradFill>
          </p:spPr>
          <p:txBody>
            <a:bodyPr/>
            <a:lstStyle/>
            <a:p>
              <a:endParaRPr lang="en-US" dirty="0">
                <a:latin typeface="Verdana" panose="020B0604030504040204" pitchFamily="34" charset="0"/>
              </a:endParaRPr>
            </a:p>
          </p:txBody>
        </p:sp>
        <p:sp>
          <p:nvSpPr>
            <p:cNvPr id="4" name="TextBox 4"/>
            <p:cNvSpPr txBox="1"/>
            <p:nvPr/>
          </p:nvSpPr>
          <p:spPr>
            <a:xfrm>
              <a:off x="0" y="-66675"/>
              <a:ext cx="3804182" cy="1187186"/>
            </a:xfrm>
            <a:prstGeom prst="rect">
              <a:avLst/>
            </a:prstGeom>
          </p:spPr>
          <p:txBody>
            <a:bodyPr lIns="50800" tIns="50800" rIns="50800" bIns="50800" rtlCol="0" anchor="ctr"/>
            <a:lstStyle/>
            <a:p>
              <a:pPr algn="ctr">
                <a:lnSpc>
                  <a:spcPts val="3750"/>
                </a:lnSpc>
              </a:pPr>
              <a:endParaRPr dirty="0">
                <a:latin typeface="Verdana" panose="020B0604030504040204" pitchFamily="34" charset="0"/>
              </a:endParaRPr>
            </a:p>
          </p:txBody>
        </p:sp>
      </p:grpSp>
      <p:sp>
        <p:nvSpPr>
          <p:cNvPr id="5" name="Freeform 5"/>
          <p:cNvSpPr/>
          <p:nvPr/>
        </p:nvSpPr>
        <p:spPr>
          <a:xfrm>
            <a:off x="2618528" y="3580293"/>
            <a:ext cx="2795809" cy="2795809"/>
          </a:xfrm>
          <a:custGeom>
            <a:avLst/>
            <a:gdLst/>
            <a:ahLst/>
            <a:cxnLst/>
            <a:rect l="l" t="t" r="r" b="b"/>
            <a:pathLst>
              <a:path w="2795809" h="2795809">
                <a:moveTo>
                  <a:pt x="0" y="0"/>
                </a:moveTo>
                <a:lnTo>
                  <a:pt x="2795809" y="0"/>
                </a:lnTo>
                <a:lnTo>
                  <a:pt x="2795809" y="2795809"/>
                </a:lnTo>
                <a:lnTo>
                  <a:pt x="0" y="2795809"/>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dirty="0">
              <a:latin typeface="Verdana" panose="020B0604030504040204" pitchFamily="34" charset="0"/>
            </a:endParaRPr>
          </a:p>
        </p:txBody>
      </p:sp>
      <p:sp>
        <p:nvSpPr>
          <p:cNvPr id="6" name="Freeform 6"/>
          <p:cNvSpPr/>
          <p:nvPr/>
        </p:nvSpPr>
        <p:spPr>
          <a:xfrm>
            <a:off x="7744004" y="3580293"/>
            <a:ext cx="2795809" cy="2795809"/>
          </a:xfrm>
          <a:custGeom>
            <a:avLst/>
            <a:gdLst/>
            <a:ahLst/>
            <a:cxnLst/>
            <a:rect l="l" t="t" r="r" b="b"/>
            <a:pathLst>
              <a:path w="2795809" h="2795809">
                <a:moveTo>
                  <a:pt x="0" y="0"/>
                </a:moveTo>
                <a:lnTo>
                  <a:pt x="2795809" y="0"/>
                </a:lnTo>
                <a:lnTo>
                  <a:pt x="2795809" y="2795809"/>
                </a:lnTo>
                <a:lnTo>
                  <a:pt x="0" y="2795809"/>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dirty="0">
              <a:latin typeface="Verdana" panose="020B0604030504040204" pitchFamily="34" charset="0"/>
            </a:endParaRPr>
          </a:p>
        </p:txBody>
      </p:sp>
      <p:sp>
        <p:nvSpPr>
          <p:cNvPr id="7" name="Freeform 7"/>
          <p:cNvSpPr/>
          <p:nvPr/>
        </p:nvSpPr>
        <p:spPr>
          <a:xfrm>
            <a:off x="12869336" y="3580293"/>
            <a:ext cx="2795809" cy="2795809"/>
          </a:xfrm>
          <a:custGeom>
            <a:avLst/>
            <a:gdLst/>
            <a:ahLst/>
            <a:cxnLst/>
            <a:rect l="l" t="t" r="r" b="b"/>
            <a:pathLst>
              <a:path w="2795809" h="2795809">
                <a:moveTo>
                  <a:pt x="0" y="0"/>
                </a:moveTo>
                <a:lnTo>
                  <a:pt x="2795809" y="0"/>
                </a:lnTo>
                <a:lnTo>
                  <a:pt x="2795809" y="2795809"/>
                </a:lnTo>
                <a:lnTo>
                  <a:pt x="0" y="2795809"/>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dirty="0">
              <a:latin typeface="Verdana" panose="020B0604030504040204" pitchFamily="34" charset="0"/>
            </a:endParaRPr>
          </a:p>
        </p:txBody>
      </p:sp>
      <p:sp>
        <p:nvSpPr>
          <p:cNvPr id="8" name="Freeform 8"/>
          <p:cNvSpPr/>
          <p:nvPr/>
        </p:nvSpPr>
        <p:spPr>
          <a:xfrm>
            <a:off x="13466848" y="4106687"/>
            <a:ext cx="1600786" cy="1621422"/>
          </a:xfrm>
          <a:custGeom>
            <a:avLst/>
            <a:gdLst/>
            <a:ahLst/>
            <a:cxnLst/>
            <a:rect l="l" t="t" r="r" b="b"/>
            <a:pathLst>
              <a:path w="1600786" h="1621422">
                <a:moveTo>
                  <a:pt x="0" y="0"/>
                </a:moveTo>
                <a:lnTo>
                  <a:pt x="1600786" y="0"/>
                </a:lnTo>
                <a:lnTo>
                  <a:pt x="1600786" y="1621422"/>
                </a:lnTo>
                <a:lnTo>
                  <a:pt x="0" y="1621422"/>
                </a:lnTo>
                <a:lnTo>
                  <a:pt x="0" y="0"/>
                </a:lnTo>
                <a:close/>
              </a:path>
            </a:pathLst>
          </a:custGeom>
          <a:blipFill>
            <a:blip>
              <a:extLst>
                <a:ext uri="{96DAC541-7B7A-43D3-8B79-37D633B846F1}">
                  <asvg:svgBlip xmlns:asvg="http://schemas.microsoft.com/office/drawing/2016/SVG/main" r:embed="rId4"/>
                </a:ext>
              </a:extLst>
            </a:blip>
            <a:stretch>
              <a:fillRect l="-52" r="-52"/>
            </a:stretch>
          </a:blipFill>
        </p:spPr>
        <p:txBody>
          <a:bodyPr/>
          <a:lstStyle/>
          <a:p>
            <a:endParaRPr lang="en-US" dirty="0">
              <a:latin typeface="Verdana" panose="020B0604030504040204" pitchFamily="34" charset="0"/>
            </a:endParaRPr>
          </a:p>
        </p:txBody>
      </p:sp>
      <p:sp>
        <p:nvSpPr>
          <p:cNvPr id="9" name="Freeform 9"/>
          <p:cNvSpPr/>
          <p:nvPr/>
        </p:nvSpPr>
        <p:spPr>
          <a:xfrm>
            <a:off x="3335282" y="4106687"/>
            <a:ext cx="1479049" cy="1479049"/>
          </a:xfrm>
          <a:custGeom>
            <a:avLst/>
            <a:gdLst/>
            <a:ahLst/>
            <a:cxnLst/>
            <a:rect l="l" t="t" r="r" b="b"/>
            <a:pathLst>
              <a:path w="1479049" h="1479049">
                <a:moveTo>
                  <a:pt x="0" y="0"/>
                </a:moveTo>
                <a:lnTo>
                  <a:pt x="1479049" y="0"/>
                </a:lnTo>
                <a:lnTo>
                  <a:pt x="1479049" y="1479049"/>
                </a:lnTo>
                <a:lnTo>
                  <a:pt x="0" y="1479049"/>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dirty="0">
              <a:latin typeface="Verdana" panose="020B0604030504040204" pitchFamily="34" charset="0"/>
            </a:endParaRPr>
          </a:p>
        </p:txBody>
      </p:sp>
      <p:sp>
        <p:nvSpPr>
          <p:cNvPr id="10" name="Freeform 10"/>
          <p:cNvSpPr/>
          <p:nvPr/>
        </p:nvSpPr>
        <p:spPr>
          <a:xfrm>
            <a:off x="8346252" y="4106687"/>
            <a:ext cx="1595495" cy="1569387"/>
          </a:xfrm>
          <a:custGeom>
            <a:avLst/>
            <a:gdLst/>
            <a:ahLst/>
            <a:cxnLst/>
            <a:rect l="l" t="t" r="r" b="b"/>
            <a:pathLst>
              <a:path w="1595495" h="1569387">
                <a:moveTo>
                  <a:pt x="0" y="0"/>
                </a:moveTo>
                <a:lnTo>
                  <a:pt x="1595496" y="0"/>
                </a:lnTo>
                <a:lnTo>
                  <a:pt x="1595496" y="1569387"/>
                </a:lnTo>
                <a:lnTo>
                  <a:pt x="0" y="1569387"/>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US" dirty="0">
              <a:latin typeface="Verdana" panose="020B0604030504040204" pitchFamily="34" charset="0"/>
            </a:endParaRPr>
          </a:p>
        </p:txBody>
      </p:sp>
      <p:sp>
        <p:nvSpPr>
          <p:cNvPr id="14" name="TextBox 14"/>
          <p:cNvSpPr txBox="1"/>
          <p:nvPr/>
        </p:nvSpPr>
        <p:spPr>
          <a:xfrm>
            <a:off x="1830330" y="6967870"/>
            <a:ext cx="4372206" cy="974626"/>
          </a:xfrm>
          <a:prstGeom prst="rect">
            <a:avLst/>
          </a:prstGeom>
        </p:spPr>
        <p:txBody>
          <a:bodyPr lIns="0" tIns="0" rIns="0" bIns="0" rtlCol="0" anchor="t">
            <a:spAutoFit/>
          </a:bodyPr>
          <a:lstStyle/>
          <a:p>
            <a:pPr algn="ctr">
              <a:lnSpc>
                <a:spcPts val="3770"/>
              </a:lnSpc>
            </a:pPr>
            <a:r>
              <a:rPr lang="en-US" sz="3770" dirty="0">
                <a:solidFill>
                  <a:srgbClr val="FFFFFF"/>
                </a:solidFill>
                <a:latin typeface="Bookman Old Style" panose="02050604050505020204" pitchFamily="18" charset="0"/>
                <a:ea typeface="Verdana" panose="020B0604030504040204" pitchFamily="34" charset="0"/>
                <a:cs typeface="Verdana" panose="020B0604030504040204" pitchFamily="34" charset="0"/>
                <a:sym typeface="Calibri (MS)"/>
              </a:rPr>
              <a:t>What would work well for your club?</a:t>
            </a:r>
          </a:p>
        </p:txBody>
      </p:sp>
      <p:sp>
        <p:nvSpPr>
          <p:cNvPr id="15" name="TextBox 15"/>
          <p:cNvSpPr txBox="1"/>
          <p:nvPr/>
        </p:nvSpPr>
        <p:spPr>
          <a:xfrm>
            <a:off x="12081137" y="6967870"/>
            <a:ext cx="4372206" cy="1461939"/>
          </a:xfrm>
          <a:prstGeom prst="rect">
            <a:avLst/>
          </a:prstGeom>
        </p:spPr>
        <p:txBody>
          <a:bodyPr lIns="0" tIns="0" rIns="0" bIns="0" rtlCol="0" anchor="t">
            <a:spAutoFit/>
          </a:bodyPr>
          <a:lstStyle/>
          <a:p>
            <a:pPr algn="ctr">
              <a:lnSpc>
                <a:spcPts val="3770"/>
              </a:lnSpc>
            </a:pPr>
            <a:r>
              <a:rPr lang="en-US" sz="3770" dirty="0">
                <a:solidFill>
                  <a:srgbClr val="FFFFFF"/>
                </a:solidFill>
                <a:latin typeface="Bookman Old Style" panose="02050604050505020204" pitchFamily="18" charset="0"/>
                <a:ea typeface="Verdana" panose="020B0604030504040204" pitchFamily="34" charset="0"/>
                <a:cs typeface="Verdana" panose="020B0604030504040204" pitchFamily="34" charset="0"/>
                <a:sym typeface="Calibri (MS)"/>
              </a:rPr>
              <a:t>What does your club already do for joy?</a:t>
            </a:r>
          </a:p>
        </p:txBody>
      </p:sp>
      <p:sp>
        <p:nvSpPr>
          <p:cNvPr id="16" name="TextBox 16"/>
          <p:cNvSpPr txBox="1"/>
          <p:nvPr/>
        </p:nvSpPr>
        <p:spPr>
          <a:xfrm>
            <a:off x="6955805" y="6967870"/>
            <a:ext cx="4372206" cy="980461"/>
          </a:xfrm>
          <a:prstGeom prst="rect">
            <a:avLst/>
          </a:prstGeom>
        </p:spPr>
        <p:txBody>
          <a:bodyPr lIns="0" tIns="0" rIns="0" bIns="0" rtlCol="0" anchor="t">
            <a:spAutoFit/>
          </a:bodyPr>
          <a:lstStyle/>
          <a:p>
            <a:pPr algn="ctr">
              <a:lnSpc>
                <a:spcPts val="3770"/>
              </a:lnSpc>
            </a:pPr>
            <a:r>
              <a:rPr lang="en-US" sz="3770" dirty="0">
                <a:solidFill>
                  <a:srgbClr val="FFFFFF"/>
                </a:solidFill>
                <a:latin typeface="Bookman Old Style" panose="02050604050505020204" pitchFamily="18" charset="0"/>
                <a:ea typeface="Verdana" panose="020B0604030504040204" pitchFamily="34" charset="0"/>
                <a:cs typeface="Verdana" panose="020B0604030504040204" pitchFamily="34" charset="0"/>
                <a:sym typeface="Calibri (MS)"/>
              </a:rPr>
              <a:t>What are you excited about?</a:t>
            </a:r>
          </a:p>
        </p:txBody>
      </p:sp>
      <p:sp>
        <p:nvSpPr>
          <p:cNvPr id="17" name="TextBox 17"/>
          <p:cNvSpPr txBox="1"/>
          <p:nvPr/>
        </p:nvSpPr>
        <p:spPr>
          <a:xfrm>
            <a:off x="5067396" y="1289444"/>
            <a:ext cx="8153208" cy="1000274"/>
          </a:xfrm>
          <a:prstGeom prst="rect">
            <a:avLst/>
          </a:prstGeom>
        </p:spPr>
        <p:txBody>
          <a:bodyPr lIns="0" tIns="0" rIns="0" bIns="0" rtlCol="0" anchor="t">
            <a:spAutoFit/>
          </a:bodyPr>
          <a:lstStyle/>
          <a:p>
            <a:pPr algn="ctr">
              <a:lnSpc>
                <a:spcPts val="7799"/>
              </a:lnSpc>
            </a:pPr>
            <a:r>
              <a:rPr lang="en-US" sz="6500" b="1" dirty="0">
                <a:solidFill>
                  <a:srgbClr val="293374"/>
                </a:solidFill>
                <a:latin typeface="Verdana" panose="020B0604030504040204" pitchFamily="34" charset="0"/>
                <a:ea typeface="Verdana" panose="020B0604030504040204" pitchFamily="34" charset="0"/>
                <a:cs typeface="Verdana" panose="020B0604030504040204" pitchFamily="34" charset="0"/>
                <a:sym typeface="Effra"/>
              </a:rPr>
              <a:t>Share &amp; Discuss</a:t>
            </a:r>
          </a:p>
        </p:txBody>
      </p:sp>
      <p:sp>
        <p:nvSpPr>
          <p:cNvPr id="18" name="Freeform 18"/>
          <p:cNvSpPr/>
          <p:nvPr/>
        </p:nvSpPr>
        <p:spPr>
          <a:xfrm>
            <a:off x="15193206" y="9043031"/>
            <a:ext cx="2413246" cy="554217"/>
          </a:xfrm>
          <a:custGeom>
            <a:avLst/>
            <a:gdLst/>
            <a:ahLst/>
            <a:cxnLst/>
            <a:rect l="l" t="t" r="r" b="b"/>
            <a:pathLst>
              <a:path w="2413246" h="554217">
                <a:moveTo>
                  <a:pt x="0" y="0"/>
                </a:moveTo>
                <a:lnTo>
                  <a:pt x="2413246" y="0"/>
                </a:lnTo>
                <a:lnTo>
                  <a:pt x="2413246" y="554217"/>
                </a:lnTo>
                <a:lnTo>
                  <a:pt x="0" y="554217"/>
                </a:lnTo>
                <a:lnTo>
                  <a:pt x="0" y="0"/>
                </a:lnTo>
                <a:close/>
              </a:path>
            </a:pathLst>
          </a:custGeom>
          <a:blipFill>
            <a:blip r:embed="rId7"/>
            <a:stretch>
              <a:fillRect t="-74" b="-74"/>
            </a:stretch>
          </a:blipFill>
        </p:spPr>
        <p:txBody>
          <a:bodyPr/>
          <a:lstStyle/>
          <a:p>
            <a:endParaRPr lang="en-US" dirty="0">
              <a:latin typeface="Verdana" panose="020B060403050404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94C896-10D5-A8E8-9B5D-7BC38AB968BC}"/>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E1C0009D-D9ED-153A-0F98-C106364A3343}"/>
              </a:ext>
            </a:extLst>
          </p:cNvPr>
          <p:cNvSpPr/>
          <p:nvPr/>
        </p:nvSpPr>
        <p:spPr>
          <a:xfrm flipV="1">
            <a:off x="0" y="0"/>
            <a:ext cx="18288000" cy="10287000"/>
          </a:xfrm>
          <a:custGeom>
            <a:avLst/>
            <a:gdLst/>
            <a:ahLst/>
            <a:cxnLst/>
            <a:rect l="l" t="t" r="r" b="b"/>
            <a:pathLst>
              <a:path w="18288000" h="10287000">
                <a:moveTo>
                  <a:pt x="0" y="10287000"/>
                </a:moveTo>
                <a:lnTo>
                  <a:pt x="18288000" y="10287000"/>
                </a:lnTo>
                <a:lnTo>
                  <a:pt x="18288000" y="0"/>
                </a:lnTo>
                <a:lnTo>
                  <a:pt x="0" y="0"/>
                </a:lnTo>
                <a:lnTo>
                  <a:pt x="0" y="10287000"/>
                </a:lnTo>
                <a:close/>
              </a:path>
            </a:pathLst>
          </a:custGeom>
          <a:blipFill>
            <a:blip r:embed="rId3"/>
            <a:stretch>
              <a:fillRect t="-30739" r="-17743" b="-8808"/>
            </a:stretch>
          </a:blipFill>
        </p:spPr>
        <p:txBody>
          <a:bodyPr/>
          <a:lstStyle/>
          <a:p>
            <a:endParaRPr lang="en-US" dirty="0">
              <a:latin typeface="Verdana" panose="020B0604030504040204" pitchFamily="34" charset="0"/>
            </a:endParaRPr>
          </a:p>
        </p:txBody>
      </p:sp>
      <p:grpSp>
        <p:nvGrpSpPr>
          <p:cNvPr id="3" name="Group 3">
            <a:extLst>
              <a:ext uri="{FF2B5EF4-FFF2-40B4-BE49-F238E27FC236}">
                <a16:creationId xmlns:a16="http://schemas.microsoft.com/office/drawing/2014/main" id="{289291CB-A168-BBA3-A612-E93A336C7077}"/>
              </a:ext>
            </a:extLst>
          </p:cNvPr>
          <p:cNvGrpSpPr/>
          <p:nvPr/>
        </p:nvGrpSpPr>
        <p:grpSpPr>
          <a:xfrm>
            <a:off x="7689103" y="-270530"/>
            <a:ext cx="9522900" cy="8877530"/>
            <a:chOff x="0" y="0"/>
            <a:chExt cx="736600" cy="686680"/>
          </a:xfrm>
        </p:grpSpPr>
        <p:sp>
          <p:nvSpPr>
            <p:cNvPr id="4" name="Freeform 4">
              <a:extLst>
                <a:ext uri="{FF2B5EF4-FFF2-40B4-BE49-F238E27FC236}">
                  <a16:creationId xmlns:a16="http://schemas.microsoft.com/office/drawing/2014/main" id="{CE46FE85-C36F-F71D-3796-A22AD3D3CAF9}"/>
                </a:ext>
              </a:extLst>
            </p:cNvPr>
            <p:cNvSpPr/>
            <p:nvPr/>
          </p:nvSpPr>
          <p:spPr>
            <a:xfrm>
              <a:off x="0" y="0"/>
              <a:ext cx="736600" cy="686680"/>
            </a:xfrm>
            <a:custGeom>
              <a:avLst/>
              <a:gdLst/>
              <a:ahLst/>
              <a:cxnLst/>
              <a:rect l="l" t="t" r="r" b="b"/>
              <a:pathLst>
                <a:path w="736600" h="686680">
                  <a:moveTo>
                    <a:pt x="736600" y="0"/>
                  </a:moveTo>
                  <a:lnTo>
                    <a:pt x="736600" y="686680"/>
                  </a:lnTo>
                  <a:lnTo>
                    <a:pt x="368300" y="559680"/>
                  </a:lnTo>
                  <a:lnTo>
                    <a:pt x="0" y="686680"/>
                  </a:lnTo>
                  <a:lnTo>
                    <a:pt x="0" y="0"/>
                  </a:lnTo>
                  <a:lnTo>
                    <a:pt x="736600" y="0"/>
                  </a:lnTo>
                  <a:close/>
                </a:path>
              </a:pathLst>
            </a:custGeom>
            <a:solidFill>
              <a:srgbClr val="293374"/>
            </a:solidFill>
          </p:spPr>
          <p:txBody>
            <a:bodyPr/>
            <a:lstStyle/>
            <a:p>
              <a:endParaRPr lang="en-US" dirty="0">
                <a:latin typeface="Verdana" panose="020B0604030504040204" pitchFamily="34" charset="0"/>
              </a:endParaRPr>
            </a:p>
          </p:txBody>
        </p:sp>
        <p:sp>
          <p:nvSpPr>
            <p:cNvPr id="5" name="TextBox 5">
              <a:extLst>
                <a:ext uri="{FF2B5EF4-FFF2-40B4-BE49-F238E27FC236}">
                  <a16:creationId xmlns:a16="http://schemas.microsoft.com/office/drawing/2014/main" id="{4C7C562B-54BD-0E53-1A93-19D5A7143F50}"/>
                </a:ext>
              </a:extLst>
            </p:cNvPr>
            <p:cNvSpPr txBox="1"/>
            <p:nvPr/>
          </p:nvSpPr>
          <p:spPr>
            <a:xfrm>
              <a:off x="0" y="-47625"/>
              <a:ext cx="736600" cy="607305"/>
            </a:xfrm>
            <a:prstGeom prst="rect">
              <a:avLst/>
            </a:prstGeom>
          </p:spPr>
          <p:txBody>
            <a:bodyPr lIns="50800" tIns="50800" rIns="50800" bIns="50800" rtlCol="0" anchor="ctr"/>
            <a:lstStyle/>
            <a:p>
              <a:pPr algn="ctr">
                <a:lnSpc>
                  <a:spcPts val="2659"/>
                </a:lnSpc>
              </a:pPr>
              <a:endParaRPr dirty="0">
                <a:latin typeface="Verdana" panose="020B0604030504040204" pitchFamily="34" charset="0"/>
              </a:endParaRPr>
            </a:p>
          </p:txBody>
        </p:sp>
      </p:grpSp>
      <p:sp>
        <p:nvSpPr>
          <p:cNvPr id="6" name="TextBox 6">
            <a:extLst>
              <a:ext uri="{FF2B5EF4-FFF2-40B4-BE49-F238E27FC236}">
                <a16:creationId xmlns:a16="http://schemas.microsoft.com/office/drawing/2014/main" id="{41836F07-9075-55C6-29BE-AB1281128D82}"/>
              </a:ext>
            </a:extLst>
          </p:cNvPr>
          <p:cNvSpPr txBox="1"/>
          <p:nvPr/>
        </p:nvSpPr>
        <p:spPr>
          <a:xfrm>
            <a:off x="8966820" y="-699193"/>
            <a:ext cx="7472135" cy="3532955"/>
          </a:xfrm>
          <a:prstGeom prst="rect">
            <a:avLst/>
          </a:prstGeom>
        </p:spPr>
        <p:txBody>
          <a:bodyPr wrap="square" lIns="0" tIns="0" rIns="0" bIns="0" rtlCol="0" anchor="t">
            <a:spAutoFit/>
          </a:bodyPr>
          <a:lstStyle/>
          <a:p>
            <a:pPr>
              <a:lnSpc>
                <a:spcPts val="34323"/>
              </a:lnSpc>
            </a:pPr>
            <a:r>
              <a:rPr lang="en-US" sz="8800" b="1" dirty="0">
                <a:solidFill>
                  <a:srgbClr val="FFFFFF"/>
                </a:solidFill>
                <a:latin typeface="Bookman Old Style" panose="02050604050505020204" pitchFamily="18" charset="0"/>
                <a:ea typeface="Flatory Sans Bold"/>
                <a:cs typeface="Verdana" panose="020B0604030504040204" pitchFamily="34" charset="0"/>
                <a:sym typeface="Flatory Sans Bold"/>
              </a:rPr>
              <a:t>Thank you!</a:t>
            </a:r>
          </a:p>
        </p:txBody>
      </p:sp>
    </p:spTree>
    <p:extLst>
      <p:ext uri="{BB962C8B-B14F-4D97-AF65-F5344CB8AC3E}">
        <p14:creationId xmlns:p14="http://schemas.microsoft.com/office/powerpoint/2010/main" val="18673960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C56435-8B2D-9D7D-8C7B-EED40BB3305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087EEB9-FE04-07A6-0767-ABB5E28B2F9A}"/>
              </a:ext>
            </a:extLst>
          </p:cNvPr>
          <p:cNvSpPr/>
          <p:nvPr/>
        </p:nvSpPr>
        <p:spPr>
          <a:xfrm>
            <a:off x="8412844" y="4510136"/>
            <a:ext cx="1462312" cy="1266728"/>
          </a:xfrm>
          <a:custGeom>
            <a:avLst/>
            <a:gdLst/>
            <a:ahLst/>
            <a:cxnLst/>
            <a:rect l="l" t="t" r="r" b="b"/>
            <a:pathLst>
              <a:path w="1462312" h="1266728">
                <a:moveTo>
                  <a:pt x="0" y="0"/>
                </a:moveTo>
                <a:lnTo>
                  <a:pt x="1462312" y="0"/>
                </a:lnTo>
                <a:lnTo>
                  <a:pt x="1462312" y="1266728"/>
                </a:lnTo>
                <a:lnTo>
                  <a:pt x="0" y="1266728"/>
                </a:lnTo>
                <a:lnTo>
                  <a:pt x="0" y="0"/>
                </a:lnTo>
                <a:close/>
              </a:path>
            </a:pathLst>
          </a:custGeom>
          <a:blipFill>
            <a:blip>
              <a:extLst>
                <a:ext uri="{96DAC541-7B7A-43D3-8B79-37D633B846F1}">
                  <asvg:svgBlip xmlns:asvg="http://schemas.microsoft.com/office/drawing/2016/SVG/main" r:embed="rId3"/>
                </a:ext>
              </a:extLst>
            </a:blip>
            <a:stretch>
              <a:fillRect l="-151" r="-151"/>
            </a:stretch>
          </a:blipFill>
        </p:spPr>
        <p:txBody>
          <a:bodyPr/>
          <a:lstStyle/>
          <a:p>
            <a:endParaRPr lang="en-US" dirty="0">
              <a:latin typeface="Verdana" panose="020B0604030504040204" pitchFamily="34" charset="0"/>
            </a:endParaRPr>
          </a:p>
        </p:txBody>
      </p:sp>
      <p:sp>
        <p:nvSpPr>
          <p:cNvPr id="3" name="Freeform 3">
            <a:extLst>
              <a:ext uri="{FF2B5EF4-FFF2-40B4-BE49-F238E27FC236}">
                <a16:creationId xmlns:a16="http://schemas.microsoft.com/office/drawing/2014/main" id="{46C59D87-088E-2510-4029-7FE940163C43}"/>
              </a:ext>
            </a:extLst>
          </p:cNvPr>
          <p:cNvSpPr/>
          <p:nvPr/>
        </p:nvSpPr>
        <p:spPr>
          <a:xfrm rot="-6203709" flipH="1">
            <a:off x="8477269" y="69379"/>
            <a:ext cx="13417146" cy="10148242"/>
          </a:xfrm>
          <a:custGeom>
            <a:avLst/>
            <a:gdLst/>
            <a:ahLst/>
            <a:cxnLst/>
            <a:rect l="l" t="t" r="r" b="b"/>
            <a:pathLst>
              <a:path w="13417146" h="10148242">
                <a:moveTo>
                  <a:pt x="13417146" y="0"/>
                </a:moveTo>
                <a:lnTo>
                  <a:pt x="0" y="0"/>
                </a:lnTo>
                <a:lnTo>
                  <a:pt x="0" y="10148242"/>
                </a:lnTo>
                <a:lnTo>
                  <a:pt x="13417146" y="10148242"/>
                </a:lnTo>
                <a:lnTo>
                  <a:pt x="13417146"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dirty="0">
              <a:latin typeface="Verdana" panose="020B0604030504040204" pitchFamily="34" charset="0"/>
            </a:endParaRPr>
          </a:p>
        </p:txBody>
      </p:sp>
      <p:sp>
        <p:nvSpPr>
          <p:cNvPr id="8" name="TextBox 8">
            <a:extLst>
              <a:ext uri="{FF2B5EF4-FFF2-40B4-BE49-F238E27FC236}">
                <a16:creationId xmlns:a16="http://schemas.microsoft.com/office/drawing/2014/main" id="{9CB55ADE-A77E-EC46-A6CD-4E99EAC2187A}"/>
              </a:ext>
            </a:extLst>
          </p:cNvPr>
          <p:cNvSpPr txBox="1"/>
          <p:nvPr/>
        </p:nvSpPr>
        <p:spPr>
          <a:xfrm>
            <a:off x="1353403" y="1515855"/>
            <a:ext cx="8153208" cy="3000821"/>
          </a:xfrm>
          <a:prstGeom prst="rect">
            <a:avLst/>
          </a:prstGeom>
        </p:spPr>
        <p:txBody>
          <a:bodyPr lIns="0" tIns="0" rIns="0" bIns="0" rtlCol="0" anchor="t">
            <a:spAutoFit/>
          </a:bodyPr>
          <a:lstStyle/>
          <a:p>
            <a:pPr algn="just">
              <a:lnSpc>
                <a:spcPts val="7799"/>
              </a:lnSpc>
            </a:pPr>
            <a:r>
              <a:rPr lang="en-US" sz="6500" b="1" dirty="0">
                <a:solidFill>
                  <a:srgbClr val="293374"/>
                </a:solidFill>
                <a:latin typeface="Verdana" panose="020B0604030504040204" pitchFamily="34" charset="0"/>
                <a:ea typeface="Verdana" panose="020B0604030504040204" pitchFamily="34" charset="0"/>
                <a:cs typeface="Verdana" panose="020B0604030504040204" pitchFamily="34" charset="0"/>
                <a:sym typeface="Effra"/>
              </a:rPr>
              <a:t>Imagine…</a:t>
            </a:r>
          </a:p>
          <a:p>
            <a:pPr algn="just">
              <a:lnSpc>
                <a:spcPts val="7799"/>
              </a:lnSpc>
            </a:pPr>
            <a:endParaRPr lang="en-US" sz="6500" dirty="0">
              <a:solidFill>
                <a:srgbClr val="293374"/>
              </a:solidFill>
              <a:latin typeface="Verdana" panose="020B0604030504040204" pitchFamily="34" charset="0"/>
              <a:ea typeface="Verdana" panose="020B0604030504040204" pitchFamily="34" charset="0"/>
              <a:cs typeface="Verdana" panose="020B0604030504040204" pitchFamily="34" charset="0"/>
              <a:sym typeface="Effra"/>
            </a:endParaRPr>
          </a:p>
          <a:p>
            <a:pPr algn="just">
              <a:lnSpc>
                <a:spcPts val="7799"/>
              </a:lnSpc>
            </a:pPr>
            <a:r>
              <a:rPr lang="en-US" sz="6500" dirty="0">
                <a:solidFill>
                  <a:srgbClr val="293374"/>
                </a:solidFill>
                <a:latin typeface="Verdana" panose="020B0604030504040204" pitchFamily="34" charset="0"/>
                <a:ea typeface="Verdana" panose="020B0604030504040204" pitchFamily="34" charset="0"/>
                <a:cs typeface="Verdana" panose="020B0604030504040204" pitchFamily="34" charset="0"/>
                <a:sym typeface="Effra"/>
              </a:rPr>
              <a:t>A time you felt joy</a:t>
            </a:r>
          </a:p>
        </p:txBody>
      </p:sp>
      <p:sp>
        <p:nvSpPr>
          <p:cNvPr id="9" name="Freeform 9">
            <a:extLst>
              <a:ext uri="{FF2B5EF4-FFF2-40B4-BE49-F238E27FC236}">
                <a16:creationId xmlns:a16="http://schemas.microsoft.com/office/drawing/2014/main" id="{B02BDEB4-CF2D-15AD-F2FD-68A4A0037A27}"/>
              </a:ext>
            </a:extLst>
          </p:cNvPr>
          <p:cNvSpPr/>
          <p:nvPr/>
        </p:nvSpPr>
        <p:spPr>
          <a:xfrm>
            <a:off x="15193206" y="9043031"/>
            <a:ext cx="2413246" cy="554217"/>
          </a:xfrm>
          <a:custGeom>
            <a:avLst/>
            <a:gdLst/>
            <a:ahLst/>
            <a:cxnLst/>
            <a:rect l="l" t="t" r="r" b="b"/>
            <a:pathLst>
              <a:path w="2413246" h="554217">
                <a:moveTo>
                  <a:pt x="0" y="0"/>
                </a:moveTo>
                <a:lnTo>
                  <a:pt x="2413246" y="0"/>
                </a:lnTo>
                <a:lnTo>
                  <a:pt x="2413246" y="554217"/>
                </a:lnTo>
                <a:lnTo>
                  <a:pt x="0" y="554217"/>
                </a:lnTo>
                <a:lnTo>
                  <a:pt x="0" y="0"/>
                </a:lnTo>
                <a:close/>
              </a:path>
            </a:pathLst>
          </a:custGeom>
          <a:blipFill>
            <a:blip r:embed="rId5"/>
            <a:stretch>
              <a:fillRect t="-74" b="-74"/>
            </a:stretch>
          </a:blipFill>
        </p:spPr>
        <p:txBody>
          <a:bodyPr/>
          <a:lstStyle/>
          <a:p>
            <a:endParaRPr lang="en-US" dirty="0">
              <a:latin typeface="Verdana" panose="020B0604030504040204" pitchFamily="34" charset="0"/>
            </a:endParaRPr>
          </a:p>
        </p:txBody>
      </p:sp>
      <p:pic>
        <p:nvPicPr>
          <p:cNvPr id="1028" name="Picture 4" descr="Day 4, 27th July 2024, of the Soroptimist 48th Biennial Conference, held in Bellevue, Washington, USA. Previews.">
            <a:extLst>
              <a:ext uri="{FF2B5EF4-FFF2-40B4-BE49-F238E27FC236}">
                <a16:creationId xmlns:a16="http://schemas.microsoft.com/office/drawing/2014/main" id="{9FE1E50E-77C6-0CB1-8CB3-3B2D54BAA734}"/>
              </a:ext>
            </a:extLst>
          </p:cNvPr>
          <p:cNvPicPr>
            <a:picLocks noChangeAspect="1" noChangeArrowheads="1"/>
          </p:cNvPicPr>
          <p:nvPr/>
        </p:nvPicPr>
        <p:blipFill rotWithShape="1">
          <a:blip r:embed="rId6">
            <a:alphaModFix amt="90000"/>
            <a:extLst>
              <a:ext uri="{28A0092B-C50C-407E-A947-70E740481C1C}">
                <a14:useLocalDpi xmlns:a14="http://schemas.microsoft.com/office/drawing/2010/main" val="0"/>
              </a:ext>
            </a:extLst>
          </a:blip>
          <a:srcRect l="16656" r="16656"/>
          <a:stretch>
            <a:fillRect/>
          </a:stretch>
        </p:blipFill>
        <p:spPr bwMode="auto">
          <a:xfrm>
            <a:off x="9228669" y="1354684"/>
            <a:ext cx="6949440" cy="6949440"/>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4186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412844" y="4510136"/>
            <a:ext cx="1462312" cy="1266728"/>
          </a:xfrm>
          <a:custGeom>
            <a:avLst/>
            <a:gdLst/>
            <a:ahLst/>
            <a:cxnLst/>
            <a:rect l="l" t="t" r="r" b="b"/>
            <a:pathLst>
              <a:path w="1462312" h="1266728">
                <a:moveTo>
                  <a:pt x="0" y="0"/>
                </a:moveTo>
                <a:lnTo>
                  <a:pt x="1462312" y="0"/>
                </a:lnTo>
                <a:lnTo>
                  <a:pt x="1462312" y="1266728"/>
                </a:lnTo>
                <a:lnTo>
                  <a:pt x="0" y="1266728"/>
                </a:lnTo>
                <a:lnTo>
                  <a:pt x="0" y="0"/>
                </a:lnTo>
                <a:close/>
              </a:path>
            </a:pathLst>
          </a:custGeom>
          <a:blipFill>
            <a:blip>
              <a:extLst>
                <a:ext uri="{96DAC541-7B7A-43D3-8B79-37D633B846F1}">
                  <asvg:svgBlip xmlns:asvg="http://schemas.microsoft.com/office/drawing/2016/SVG/main" r:embed="rId3"/>
                </a:ext>
              </a:extLst>
            </a:blip>
            <a:stretch>
              <a:fillRect l="-151" r="-151"/>
            </a:stretch>
          </a:blipFill>
        </p:spPr>
        <p:txBody>
          <a:bodyPr/>
          <a:lstStyle/>
          <a:p>
            <a:endParaRPr lang="en-US" dirty="0">
              <a:latin typeface="Verdana" panose="020B0604030504040204" pitchFamily="34" charset="0"/>
            </a:endParaRPr>
          </a:p>
        </p:txBody>
      </p:sp>
      <p:sp>
        <p:nvSpPr>
          <p:cNvPr id="3" name="Freeform 3"/>
          <p:cNvSpPr/>
          <p:nvPr/>
        </p:nvSpPr>
        <p:spPr>
          <a:xfrm rot="-6203709" flipH="1">
            <a:off x="9473314" y="69379"/>
            <a:ext cx="13417146" cy="10148242"/>
          </a:xfrm>
          <a:custGeom>
            <a:avLst/>
            <a:gdLst/>
            <a:ahLst/>
            <a:cxnLst/>
            <a:rect l="l" t="t" r="r" b="b"/>
            <a:pathLst>
              <a:path w="13417146" h="10148242">
                <a:moveTo>
                  <a:pt x="13417146" y="0"/>
                </a:moveTo>
                <a:lnTo>
                  <a:pt x="0" y="0"/>
                </a:lnTo>
                <a:lnTo>
                  <a:pt x="0" y="10148242"/>
                </a:lnTo>
                <a:lnTo>
                  <a:pt x="13417146" y="10148242"/>
                </a:lnTo>
                <a:lnTo>
                  <a:pt x="13417146"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dirty="0">
              <a:latin typeface="Verdana" panose="020B0604030504040204" pitchFamily="34" charset="0"/>
            </a:endParaRPr>
          </a:p>
        </p:txBody>
      </p:sp>
      <p:sp>
        <p:nvSpPr>
          <p:cNvPr id="6" name="TextBox 6"/>
          <p:cNvSpPr txBox="1"/>
          <p:nvPr/>
        </p:nvSpPr>
        <p:spPr>
          <a:xfrm>
            <a:off x="770075" y="1018109"/>
            <a:ext cx="8153208" cy="1000274"/>
          </a:xfrm>
          <a:prstGeom prst="rect">
            <a:avLst/>
          </a:prstGeom>
        </p:spPr>
        <p:txBody>
          <a:bodyPr lIns="0" tIns="0" rIns="0" bIns="0" rtlCol="0" anchor="t">
            <a:spAutoFit/>
          </a:bodyPr>
          <a:lstStyle/>
          <a:p>
            <a:pPr algn="just">
              <a:lnSpc>
                <a:spcPts val="7799"/>
              </a:lnSpc>
            </a:pPr>
            <a:r>
              <a:rPr lang="en-US" sz="6500" b="1" dirty="0">
                <a:solidFill>
                  <a:srgbClr val="293374"/>
                </a:solidFill>
                <a:latin typeface="Verdana" panose="020B0604030504040204" pitchFamily="34" charset="0"/>
                <a:ea typeface="Verdana" panose="020B0604030504040204" pitchFamily="34" charset="0"/>
                <a:cs typeface="Verdana" panose="020B0604030504040204" pitchFamily="34" charset="0"/>
                <a:sym typeface="Effra"/>
              </a:rPr>
              <a:t>Joy Sappers</a:t>
            </a:r>
          </a:p>
        </p:txBody>
      </p:sp>
      <p:sp>
        <p:nvSpPr>
          <p:cNvPr id="11" name="Freeform 11"/>
          <p:cNvSpPr/>
          <p:nvPr/>
        </p:nvSpPr>
        <p:spPr>
          <a:xfrm>
            <a:off x="15193206" y="9043031"/>
            <a:ext cx="2413246" cy="554217"/>
          </a:xfrm>
          <a:custGeom>
            <a:avLst/>
            <a:gdLst/>
            <a:ahLst/>
            <a:cxnLst/>
            <a:rect l="l" t="t" r="r" b="b"/>
            <a:pathLst>
              <a:path w="2413246" h="554217">
                <a:moveTo>
                  <a:pt x="0" y="0"/>
                </a:moveTo>
                <a:lnTo>
                  <a:pt x="2413246" y="0"/>
                </a:lnTo>
                <a:lnTo>
                  <a:pt x="2413246" y="554217"/>
                </a:lnTo>
                <a:lnTo>
                  <a:pt x="0" y="554217"/>
                </a:lnTo>
                <a:lnTo>
                  <a:pt x="0" y="0"/>
                </a:lnTo>
                <a:close/>
              </a:path>
            </a:pathLst>
          </a:custGeom>
          <a:blipFill>
            <a:blip r:embed="rId5"/>
            <a:stretch>
              <a:fillRect t="-74" b="-74"/>
            </a:stretch>
          </a:blipFill>
        </p:spPr>
        <p:txBody>
          <a:bodyPr/>
          <a:lstStyle/>
          <a:p>
            <a:endParaRPr lang="en-US" dirty="0">
              <a:latin typeface="Verdana" panose="020B0604030504040204" pitchFamily="34" charset="0"/>
            </a:endParaRPr>
          </a:p>
        </p:txBody>
      </p:sp>
      <p:sp>
        <p:nvSpPr>
          <p:cNvPr id="5" name="TextBox 4">
            <a:extLst>
              <a:ext uri="{FF2B5EF4-FFF2-40B4-BE49-F238E27FC236}">
                <a16:creationId xmlns:a16="http://schemas.microsoft.com/office/drawing/2014/main" id="{A6DB186B-1881-BF61-5A6D-D425B2944D45}"/>
              </a:ext>
            </a:extLst>
          </p:cNvPr>
          <p:cNvSpPr txBox="1"/>
          <p:nvPr/>
        </p:nvSpPr>
        <p:spPr>
          <a:xfrm>
            <a:off x="1146941" y="3040007"/>
            <a:ext cx="11343288" cy="5185587"/>
          </a:xfrm>
          <a:prstGeom prst="rect">
            <a:avLst/>
          </a:prstGeom>
          <a:noFill/>
        </p:spPr>
        <p:txBody>
          <a:bodyPr wrap="square">
            <a:spAutoFit/>
          </a:bodyPr>
          <a:lstStyle/>
          <a:p>
            <a:pPr marL="571500" marR="0" indent="-571500">
              <a:lnSpc>
                <a:spcPct val="115000"/>
              </a:lnSpc>
              <a:spcAft>
                <a:spcPts val="800"/>
              </a:spcAft>
              <a:buFont typeface="Arial" panose="020B0604020202020204" pitchFamily="34" charset="0"/>
              <a:buChar char="•"/>
            </a:pPr>
            <a:r>
              <a:rPr lang="en-US" sz="5400" kern="100" dirty="0">
                <a:effectLst/>
                <a:latin typeface="Bookman Old Style" panose="02050604050505020204" pitchFamily="18" charset="0"/>
                <a:ea typeface="Yu Gothic" panose="020B0400000000000000" pitchFamily="34" charset="-128"/>
                <a:cs typeface="Times New Roman" panose="02020603050405020304" pitchFamily="18" charset="0"/>
              </a:rPr>
              <a:t>Civility issues</a:t>
            </a:r>
          </a:p>
          <a:p>
            <a:pPr marL="571500" marR="0" indent="-571500">
              <a:lnSpc>
                <a:spcPct val="115000"/>
              </a:lnSpc>
              <a:spcAft>
                <a:spcPts val="800"/>
              </a:spcAft>
              <a:buFont typeface="Arial" panose="020B0604020202020204" pitchFamily="34" charset="0"/>
              <a:buChar char="•"/>
            </a:pPr>
            <a:endParaRPr lang="en-US" sz="5400" kern="100" dirty="0">
              <a:effectLst/>
              <a:latin typeface="Verdana" panose="020B0604030504040204" pitchFamily="34" charset="0"/>
              <a:ea typeface="Yu Gothic" panose="020B0400000000000000" pitchFamily="34" charset="-128"/>
              <a:cs typeface="Times New Roman" panose="02020603050405020304" pitchFamily="18" charset="0"/>
            </a:endParaRPr>
          </a:p>
          <a:p>
            <a:pPr marL="571500" marR="0" indent="-571500">
              <a:lnSpc>
                <a:spcPct val="115000"/>
              </a:lnSpc>
              <a:spcAft>
                <a:spcPts val="800"/>
              </a:spcAft>
              <a:buFont typeface="Arial" panose="020B0604020202020204" pitchFamily="34" charset="0"/>
              <a:buChar char="•"/>
            </a:pPr>
            <a:r>
              <a:rPr lang="en-US" sz="5400" kern="100" dirty="0">
                <a:latin typeface="Bookman Old Style" panose="02050604050505020204" pitchFamily="18" charset="0"/>
                <a:ea typeface="Yu Gothic" panose="020B0400000000000000" pitchFamily="34" charset="-128"/>
                <a:cs typeface="Times New Roman" panose="02020603050405020304" pitchFamily="18" charset="0"/>
              </a:rPr>
              <a:t>A</a:t>
            </a:r>
            <a:r>
              <a:rPr lang="en-US" sz="5400" kern="100" dirty="0">
                <a:effectLst/>
                <a:latin typeface="Bookman Old Style" panose="02050604050505020204" pitchFamily="18" charset="0"/>
                <a:ea typeface="Yu Gothic" panose="020B0400000000000000" pitchFamily="34" charset="-128"/>
                <a:cs typeface="Times New Roman" panose="02020603050405020304" pitchFamily="18" charset="0"/>
              </a:rPr>
              <a:t>ll work and no play</a:t>
            </a:r>
          </a:p>
          <a:p>
            <a:pPr marL="571500" marR="0" indent="-571500">
              <a:lnSpc>
                <a:spcPct val="115000"/>
              </a:lnSpc>
              <a:spcAft>
                <a:spcPts val="800"/>
              </a:spcAft>
              <a:buFont typeface="Arial" panose="020B0604020202020204" pitchFamily="34" charset="0"/>
              <a:buChar char="•"/>
            </a:pPr>
            <a:endParaRPr lang="en-US" sz="5400" kern="100" dirty="0">
              <a:effectLst/>
              <a:latin typeface="Verdana" panose="020B0604030504040204" pitchFamily="34" charset="0"/>
              <a:ea typeface="Yu Gothic" panose="020B0400000000000000" pitchFamily="34" charset="-128"/>
              <a:cs typeface="Times New Roman" panose="02020603050405020304" pitchFamily="18" charset="0"/>
            </a:endParaRPr>
          </a:p>
          <a:p>
            <a:pPr marL="571500" marR="0" indent="-571500">
              <a:lnSpc>
                <a:spcPct val="115000"/>
              </a:lnSpc>
              <a:spcAft>
                <a:spcPts val="800"/>
              </a:spcAft>
              <a:buFont typeface="Arial" panose="020B0604020202020204" pitchFamily="34" charset="0"/>
              <a:buChar char="•"/>
            </a:pPr>
            <a:r>
              <a:rPr lang="en-US" sz="5400" kern="100" dirty="0">
                <a:effectLst/>
                <a:latin typeface="Bookman Old Style" panose="02050604050505020204" pitchFamily="18" charset="0"/>
                <a:ea typeface="Yu Gothic" panose="020B0400000000000000" pitchFamily="34" charset="-128"/>
                <a:cs typeface="Times New Roman" panose="02020603050405020304" pitchFamily="18" charset="0"/>
              </a:rPr>
              <a:t>Difficulties with new initiatives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036A29-E6E0-8EFF-67DA-0CD1BE30BE9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47C41BBE-311F-3132-5251-A97CBC7F2684}"/>
              </a:ext>
            </a:extLst>
          </p:cNvPr>
          <p:cNvSpPr/>
          <p:nvPr/>
        </p:nvSpPr>
        <p:spPr>
          <a:xfrm flipV="1">
            <a:off x="0" y="0"/>
            <a:ext cx="18288000" cy="10287000"/>
          </a:xfrm>
          <a:custGeom>
            <a:avLst/>
            <a:gdLst/>
            <a:ahLst/>
            <a:cxnLst/>
            <a:rect l="l" t="t" r="r" b="b"/>
            <a:pathLst>
              <a:path w="18288000" h="10287000">
                <a:moveTo>
                  <a:pt x="0" y="10287000"/>
                </a:moveTo>
                <a:lnTo>
                  <a:pt x="18288000" y="10287000"/>
                </a:lnTo>
                <a:lnTo>
                  <a:pt x="18288000" y="0"/>
                </a:lnTo>
                <a:lnTo>
                  <a:pt x="0" y="0"/>
                </a:lnTo>
                <a:lnTo>
                  <a:pt x="0" y="10287000"/>
                </a:lnTo>
                <a:close/>
              </a:path>
            </a:pathLst>
          </a:custGeom>
          <a:blipFill>
            <a:blip r:embed="rId3"/>
            <a:stretch>
              <a:fillRect t="-30739" r="-17743" b="-8808"/>
            </a:stretch>
          </a:blipFill>
        </p:spPr>
        <p:txBody>
          <a:bodyPr/>
          <a:lstStyle/>
          <a:p>
            <a:endParaRPr lang="en-US" dirty="0">
              <a:latin typeface="Verdana" panose="020B0604030504040204" pitchFamily="34" charset="0"/>
            </a:endParaRPr>
          </a:p>
        </p:txBody>
      </p:sp>
      <p:sp>
        <p:nvSpPr>
          <p:cNvPr id="6" name="TextBox 6">
            <a:extLst>
              <a:ext uri="{FF2B5EF4-FFF2-40B4-BE49-F238E27FC236}">
                <a16:creationId xmlns:a16="http://schemas.microsoft.com/office/drawing/2014/main" id="{E11174EA-67A5-050C-A32F-50B3A0B12475}"/>
              </a:ext>
            </a:extLst>
          </p:cNvPr>
          <p:cNvSpPr txBox="1"/>
          <p:nvPr/>
        </p:nvSpPr>
        <p:spPr>
          <a:xfrm>
            <a:off x="751115" y="3101002"/>
            <a:ext cx="10106488" cy="3772508"/>
          </a:xfrm>
          <a:prstGeom prst="rect">
            <a:avLst/>
          </a:prstGeom>
        </p:spPr>
        <p:txBody>
          <a:bodyPr lIns="0" tIns="0" rIns="0" bIns="0" rtlCol="0" anchor="t">
            <a:spAutoFit/>
          </a:bodyPr>
          <a:lstStyle/>
          <a:p>
            <a:pPr marL="313055" lvl="1" algn="l">
              <a:lnSpc>
                <a:spcPts val="4059"/>
              </a:lnSpc>
            </a:pPr>
            <a:r>
              <a:rPr lang="en-US" sz="6600" dirty="0">
                <a:solidFill>
                  <a:srgbClr val="E8E4ED"/>
                </a:solidFill>
                <a:latin typeface="Verdana" panose="020B0604030504040204" pitchFamily="34" charset="0"/>
                <a:ea typeface="Verdana" panose="020B0604030504040204" pitchFamily="34" charset="0"/>
                <a:cs typeface="Verdana" panose="020B0604030504040204" pitchFamily="34" charset="0"/>
                <a:sym typeface="Calibri (MS)"/>
              </a:rPr>
              <a:t>Happiness</a:t>
            </a:r>
          </a:p>
          <a:p>
            <a:pPr marL="313055" lvl="1" algn="l">
              <a:lnSpc>
                <a:spcPts val="4059"/>
              </a:lnSpc>
            </a:pPr>
            <a:endParaRPr lang="en-US" sz="6600" dirty="0">
              <a:solidFill>
                <a:srgbClr val="E8E4ED"/>
              </a:solidFill>
              <a:latin typeface="Verdana" panose="020B0604030504040204" pitchFamily="34" charset="0"/>
              <a:ea typeface="Verdana" panose="020B0604030504040204" pitchFamily="34" charset="0"/>
              <a:cs typeface="Verdana" panose="020B0604030504040204" pitchFamily="34" charset="0"/>
              <a:sym typeface="Calibri (MS)"/>
            </a:endParaRPr>
          </a:p>
          <a:p>
            <a:pPr marL="313055" lvl="1" algn="l">
              <a:lnSpc>
                <a:spcPts val="4059"/>
              </a:lnSpc>
            </a:pPr>
            <a:endParaRPr lang="en-US" sz="6600" dirty="0">
              <a:solidFill>
                <a:srgbClr val="E8E4ED"/>
              </a:solidFill>
              <a:latin typeface="Verdana" panose="020B0604030504040204" pitchFamily="34" charset="0"/>
              <a:ea typeface="Verdana" panose="020B0604030504040204" pitchFamily="34" charset="0"/>
              <a:cs typeface="Verdana" panose="020B0604030504040204" pitchFamily="34" charset="0"/>
              <a:sym typeface="Calibri (MS)"/>
            </a:endParaRPr>
          </a:p>
          <a:p>
            <a:pPr marL="313055" lvl="1" algn="l">
              <a:lnSpc>
                <a:spcPts val="4059"/>
              </a:lnSpc>
            </a:pPr>
            <a:r>
              <a:rPr lang="en-US" sz="6600" dirty="0">
                <a:solidFill>
                  <a:srgbClr val="E8E4ED"/>
                </a:solidFill>
                <a:latin typeface="Verdana" panose="020B0604030504040204" pitchFamily="34" charset="0"/>
                <a:ea typeface="Verdana" panose="020B0604030504040204" pitchFamily="34" charset="0"/>
                <a:cs typeface="Verdana" panose="020B0604030504040204" pitchFamily="34" charset="0"/>
                <a:sym typeface="Calibri (MS)"/>
              </a:rPr>
              <a:t>Delight</a:t>
            </a:r>
          </a:p>
          <a:p>
            <a:pPr marL="313055" lvl="1" algn="l">
              <a:lnSpc>
                <a:spcPts val="4059"/>
              </a:lnSpc>
            </a:pPr>
            <a:endParaRPr lang="en-US" sz="6600" dirty="0">
              <a:solidFill>
                <a:srgbClr val="E8E4ED"/>
              </a:solidFill>
              <a:latin typeface="Verdana" panose="020B0604030504040204" pitchFamily="34" charset="0"/>
              <a:ea typeface="Verdana" panose="020B0604030504040204" pitchFamily="34" charset="0"/>
              <a:cs typeface="Verdana" panose="020B0604030504040204" pitchFamily="34" charset="0"/>
              <a:sym typeface="Calibri (MS)"/>
            </a:endParaRPr>
          </a:p>
          <a:p>
            <a:pPr marL="313055" lvl="1" algn="l">
              <a:lnSpc>
                <a:spcPts val="4059"/>
              </a:lnSpc>
            </a:pPr>
            <a:endParaRPr lang="en-US" sz="6600" dirty="0">
              <a:solidFill>
                <a:srgbClr val="E8E4ED"/>
              </a:solidFill>
              <a:latin typeface="Verdana" panose="020B0604030504040204" pitchFamily="34" charset="0"/>
              <a:ea typeface="Verdana" panose="020B0604030504040204" pitchFamily="34" charset="0"/>
              <a:cs typeface="Verdana" panose="020B0604030504040204" pitchFamily="34" charset="0"/>
              <a:sym typeface="Calibri (MS)"/>
            </a:endParaRPr>
          </a:p>
          <a:p>
            <a:pPr marL="313055" lvl="1" algn="l">
              <a:lnSpc>
                <a:spcPts val="4059"/>
              </a:lnSpc>
            </a:pPr>
            <a:r>
              <a:rPr lang="en-US" sz="6600" dirty="0">
                <a:solidFill>
                  <a:srgbClr val="E8E4ED"/>
                </a:solidFill>
                <a:latin typeface="Verdana" panose="020B0604030504040204" pitchFamily="34" charset="0"/>
                <a:ea typeface="Verdana" panose="020B0604030504040204" pitchFamily="34" charset="0"/>
                <a:cs typeface="Verdana" panose="020B0604030504040204" pitchFamily="34" charset="0"/>
                <a:sym typeface="Calibri (MS)"/>
              </a:rPr>
              <a:t>Surprise!</a:t>
            </a:r>
            <a:endParaRPr lang="en-US" sz="6600" dirty="0">
              <a:solidFill>
                <a:srgbClr val="E8E4ED"/>
              </a:solidFill>
              <a:latin typeface="Verdana" panose="020B0604030504040204" pitchFamily="34" charset="0"/>
              <a:ea typeface="Verdana" panose="020B0604030504040204" pitchFamily="34" charset="0"/>
              <a:cs typeface="Verdana" panose="020B0604030504040204" pitchFamily="34" charset="0"/>
            </a:endParaRPr>
          </a:p>
        </p:txBody>
      </p:sp>
      <p:sp>
        <p:nvSpPr>
          <p:cNvPr id="7" name="TextBox 7">
            <a:extLst>
              <a:ext uri="{FF2B5EF4-FFF2-40B4-BE49-F238E27FC236}">
                <a16:creationId xmlns:a16="http://schemas.microsoft.com/office/drawing/2014/main" id="{CD6512D1-6810-B3B0-64DD-A0A53EE91840}"/>
              </a:ext>
            </a:extLst>
          </p:cNvPr>
          <p:cNvSpPr txBox="1"/>
          <p:nvPr/>
        </p:nvSpPr>
        <p:spPr>
          <a:xfrm>
            <a:off x="1028700" y="1202317"/>
            <a:ext cx="8936221" cy="1000274"/>
          </a:xfrm>
          <a:prstGeom prst="rect">
            <a:avLst/>
          </a:prstGeom>
        </p:spPr>
        <p:txBody>
          <a:bodyPr lIns="0" tIns="0" rIns="0" bIns="0" rtlCol="0" anchor="t">
            <a:spAutoFit/>
          </a:bodyPr>
          <a:lstStyle/>
          <a:p>
            <a:pPr algn="just">
              <a:lnSpc>
                <a:spcPts val="7799"/>
              </a:lnSpc>
            </a:pPr>
            <a:r>
              <a:rPr lang="en-US" sz="6500" b="1" dirty="0">
                <a:solidFill>
                  <a:srgbClr val="FFFFFF"/>
                </a:solidFill>
                <a:latin typeface="Verdana" panose="020B0604030504040204" pitchFamily="34" charset="0"/>
                <a:ea typeface="Verdana" panose="020B0604030504040204" pitchFamily="34" charset="0"/>
                <a:cs typeface="Verdana" panose="020B0604030504040204" pitchFamily="34" charset="0"/>
                <a:sym typeface="Effra"/>
              </a:rPr>
              <a:t>What is JOY? </a:t>
            </a:r>
          </a:p>
        </p:txBody>
      </p:sp>
      <p:pic>
        <p:nvPicPr>
          <p:cNvPr id="2052" name="Picture 4" descr="Day 3, 25th July 2024, of the Soroptimist 48th Biennial Conference, held in Bellevue, Washington, USA. Workshops.">
            <a:extLst>
              <a:ext uri="{FF2B5EF4-FFF2-40B4-BE49-F238E27FC236}">
                <a16:creationId xmlns:a16="http://schemas.microsoft.com/office/drawing/2014/main" id="{3A51427B-4594-3480-EE3D-23D0CB89CCB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271" r="37069"/>
          <a:stretch>
            <a:fillRect/>
          </a:stretch>
        </p:blipFill>
        <p:spPr bwMode="auto">
          <a:xfrm>
            <a:off x="11058330" y="0"/>
            <a:ext cx="7229670" cy="10332720"/>
          </a:xfrm>
          <a:prstGeom prst="rect">
            <a:avLst/>
          </a:prstGeom>
          <a:noFill/>
          <a:extLst>
            <a:ext uri="{909E8E84-426E-40DD-AFC4-6F175D3DCCD1}">
              <a14:hiddenFill xmlns:a14="http://schemas.microsoft.com/office/drawing/2010/main">
                <a:solidFill>
                  <a:srgbClr val="FFFFFF"/>
                </a:solidFill>
              </a14:hiddenFill>
            </a:ext>
          </a:extLst>
        </p:spPr>
      </p:pic>
      <p:sp>
        <p:nvSpPr>
          <p:cNvPr id="8" name="Freeform 8">
            <a:extLst>
              <a:ext uri="{FF2B5EF4-FFF2-40B4-BE49-F238E27FC236}">
                <a16:creationId xmlns:a16="http://schemas.microsoft.com/office/drawing/2014/main" id="{47091F92-976D-ECCC-6E68-FC4724F39C4C}"/>
              </a:ext>
            </a:extLst>
          </p:cNvPr>
          <p:cNvSpPr/>
          <p:nvPr/>
        </p:nvSpPr>
        <p:spPr>
          <a:xfrm>
            <a:off x="15193206" y="9043031"/>
            <a:ext cx="2413246" cy="554217"/>
          </a:xfrm>
          <a:custGeom>
            <a:avLst/>
            <a:gdLst/>
            <a:ahLst/>
            <a:cxnLst/>
            <a:rect l="l" t="t" r="r" b="b"/>
            <a:pathLst>
              <a:path w="2413246" h="554217">
                <a:moveTo>
                  <a:pt x="0" y="0"/>
                </a:moveTo>
                <a:lnTo>
                  <a:pt x="2413246" y="0"/>
                </a:lnTo>
                <a:lnTo>
                  <a:pt x="2413246" y="554217"/>
                </a:lnTo>
                <a:lnTo>
                  <a:pt x="0" y="554217"/>
                </a:lnTo>
                <a:lnTo>
                  <a:pt x="0" y="0"/>
                </a:lnTo>
                <a:close/>
              </a:path>
            </a:pathLst>
          </a:custGeom>
          <a:blipFill>
            <a:blip r:embed="rId5"/>
            <a:stretch>
              <a:fillRect t="-74" b="-74"/>
            </a:stretch>
          </a:blipFill>
        </p:spPr>
        <p:txBody>
          <a:bodyPr/>
          <a:lstStyle/>
          <a:p>
            <a:endParaRPr lang="en-US" dirty="0">
              <a:latin typeface="Verdana" panose="020B0604030504040204" pitchFamily="34" charset="0"/>
            </a:endParaRPr>
          </a:p>
        </p:txBody>
      </p:sp>
      <p:sp>
        <p:nvSpPr>
          <p:cNvPr id="9" name="Freeform 16">
            <a:extLst>
              <a:ext uri="{FF2B5EF4-FFF2-40B4-BE49-F238E27FC236}">
                <a16:creationId xmlns:a16="http://schemas.microsoft.com/office/drawing/2014/main" id="{65599AAD-CB5F-2271-3B59-E03D77017CEE}"/>
              </a:ext>
            </a:extLst>
          </p:cNvPr>
          <p:cNvSpPr/>
          <p:nvPr/>
        </p:nvSpPr>
        <p:spPr>
          <a:xfrm>
            <a:off x="905957" y="9320139"/>
            <a:ext cx="2413246" cy="554217"/>
          </a:xfrm>
          <a:custGeom>
            <a:avLst/>
            <a:gdLst/>
            <a:ahLst/>
            <a:cxnLst/>
            <a:rect l="l" t="t" r="r" b="b"/>
            <a:pathLst>
              <a:path w="2413246" h="554217">
                <a:moveTo>
                  <a:pt x="0" y="0"/>
                </a:moveTo>
                <a:lnTo>
                  <a:pt x="2413246" y="0"/>
                </a:lnTo>
                <a:lnTo>
                  <a:pt x="2413246" y="554218"/>
                </a:lnTo>
                <a:lnTo>
                  <a:pt x="0" y="554218"/>
                </a:lnTo>
                <a:lnTo>
                  <a:pt x="0" y="0"/>
                </a:lnTo>
                <a:close/>
              </a:path>
            </a:pathLst>
          </a:custGeom>
          <a:blipFill>
            <a:blip r:embed="rId5"/>
            <a:stretch>
              <a:fillRect t="-74" b="-74"/>
            </a:stretch>
          </a:blipFill>
        </p:spPr>
        <p:txBody>
          <a:bodyPr/>
          <a:lstStyle/>
          <a:p>
            <a:endParaRPr lang="en-US" dirty="0">
              <a:latin typeface="Verdana" panose="020B0604030504040204" pitchFamily="34" charset="0"/>
            </a:endParaRPr>
          </a:p>
        </p:txBody>
      </p:sp>
    </p:spTree>
    <p:extLst>
      <p:ext uri="{BB962C8B-B14F-4D97-AF65-F5344CB8AC3E}">
        <p14:creationId xmlns:p14="http://schemas.microsoft.com/office/powerpoint/2010/main" val="3690291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412844" y="4510136"/>
            <a:ext cx="1462312" cy="1266728"/>
          </a:xfrm>
          <a:custGeom>
            <a:avLst/>
            <a:gdLst/>
            <a:ahLst/>
            <a:cxnLst/>
            <a:rect l="l" t="t" r="r" b="b"/>
            <a:pathLst>
              <a:path w="1462312" h="1266728">
                <a:moveTo>
                  <a:pt x="0" y="0"/>
                </a:moveTo>
                <a:lnTo>
                  <a:pt x="1462312" y="0"/>
                </a:lnTo>
                <a:lnTo>
                  <a:pt x="1462312" y="1266728"/>
                </a:lnTo>
                <a:lnTo>
                  <a:pt x="0" y="1266728"/>
                </a:lnTo>
                <a:lnTo>
                  <a:pt x="0" y="0"/>
                </a:lnTo>
                <a:close/>
              </a:path>
            </a:pathLst>
          </a:custGeom>
          <a:blipFill>
            <a:blip>
              <a:extLst>
                <a:ext uri="{96DAC541-7B7A-43D3-8B79-37D633B846F1}">
                  <asvg:svgBlip xmlns:asvg="http://schemas.microsoft.com/office/drawing/2016/SVG/main" r:embed="rId3"/>
                </a:ext>
              </a:extLst>
            </a:blip>
            <a:stretch>
              <a:fillRect l="-151" r="-151"/>
            </a:stretch>
          </a:blipFill>
        </p:spPr>
        <p:txBody>
          <a:bodyPr/>
          <a:lstStyle/>
          <a:p>
            <a:endParaRPr lang="en-US" dirty="0">
              <a:latin typeface="Verdana" panose="020B0604030504040204" pitchFamily="34" charset="0"/>
            </a:endParaRPr>
          </a:p>
        </p:txBody>
      </p:sp>
      <p:sp>
        <p:nvSpPr>
          <p:cNvPr id="3" name="Freeform 3"/>
          <p:cNvSpPr/>
          <p:nvPr/>
        </p:nvSpPr>
        <p:spPr>
          <a:xfrm rot="-6203709" flipH="1">
            <a:off x="8477269" y="69379"/>
            <a:ext cx="13417146" cy="10148242"/>
          </a:xfrm>
          <a:custGeom>
            <a:avLst/>
            <a:gdLst/>
            <a:ahLst/>
            <a:cxnLst/>
            <a:rect l="l" t="t" r="r" b="b"/>
            <a:pathLst>
              <a:path w="13417146" h="10148242">
                <a:moveTo>
                  <a:pt x="13417146" y="0"/>
                </a:moveTo>
                <a:lnTo>
                  <a:pt x="0" y="0"/>
                </a:lnTo>
                <a:lnTo>
                  <a:pt x="0" y="10148242"/>
                </a:lnTo>
                <a:lnTo>
                  <a:pt x="13417146" y="10148242"/>
                </a:lnTo>
                <a:lnTo>
                  <a:pt x="13417146"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dirty="0">
              <a:latin typeface="Verdana" panose="020B0604030504040204" pitchFamily="34" charset="0"/>
            </a:endParaRPr>
          </a:p>
        </p:txBody>
      </p:sp>
      <p:sp>
        <p:nvSpPr>
          <p:cNvPr id="8" name="TextBox 8"/>
          <p:cNvSpPr txBox="1"/>
          <p:nvPr/>
        </p:nvSpPr>
        <p:spPr>
          <a:xfrm>
            <a:off x="990792" y="2587911"/>
            <a:ext cx="7042865" cy="4001095"/>
          </a:xfrm>
          <a:prstGeom prst="rect">
            <a:avLst/>
          </a:prstGeom>
        </p:spPr>
        <p:txBody>
          <a:bodyPr wrap="square" lIns="0" tIns="0" rIns="0" bIns="0" rtlCol="0" anchor="t">
            <a:spAutoFit/>
          </a:bodyPr>
          <a:lstStyle/>
          <a:p>
            <a:pPr>
              <a:lnSpc>
                <a:spcPts val="7799"/>
              </a:lnSpc>
            </a:pPr>
            <a:r>
              <a:rPr lang="en-US" sz="6500" b="1" dirty="0">
                <a:solidFill>
                  <a:srgbClr val="293374"/>
                </a:solidFill>
                <a:latin typeface="Bookman Old Style" panose="02050604050505020204" pitchFamily="18" charset="0"/>
                <a:ea typeface="Verdana" panose="020B0604030504040204" pitchFamily="34" charset="0"/>
                <a:cs typeface="Verdana" panose="020B0604030504040204" pitchFamily="34" charset="0"/>
                <a:sym typeface="Effra"/>
              </a:rPr>
              <a:t>New experiences enrich time passing</a:t>
            </a:r>
          </a:p>
        </p:txBody>
      </p:sp>
      <p:sp>
        <p:nvSpPr>
          <p:cNvPr id="9" name="Freeform 9"/>
          <p:cNvSpPr/>
          <p:nvPr/>
        </p:nvSpPr>
        <p:spPr>
          <a:xfrm>
            <a:off x="15193206" y="9043031"/>
            <a:ext cx="2413246" cy="554217"/>
          </a:xfrm>
          <a:custGeom>
            <a:avLst/>
            <a:gdLst/>
            <a:ahLst/>
            <a:cxnLst/>
            <a:rect l="l" t="t" r="r" b="b"/>
            <a:pathLst>
              <a:path w="2413246" h="554217">
                <a:moveTo>
                  <a:pt x="0" y="0"/>
                </a:moveTo>
                <a:lnTo>
                  <a:pt x="2413246" y="0"/>
                </a:lnTo>
                <a:lnTo>
                  <a:pt x="2413246" y="554217"/>
                </a:lnTo>
                <a:lnTo>
                  <a:pt x="0" y="554217"/>
                </a:lnTo>
                <a:lnTo>
                  <a:pt x="0" y="0"/>
                </a:lnTo>
                <a:close/>
              </a:path>
            </a:pathLst>
          </a:custGeom>
          <a:blipFill>
            <a:blip r:embed="rId5"/>
            <a:stretch>
              <a:fillRect t="-74" b="-74"/>
            </a:stretch>
          </a:blipFill>
        </p:spPr>
        <p:txBody>
          <a:bodyPr/>
          <a:lstStyle/>
          <a:p>
            <a:endParaRPr lang="en-US" dirty="0">
              <a:latin typeface="Verdana" panose="020B0604030504040204" pitchFamily="34" charset="0"/>
            </a:endParaRPr>
          </a:p>
        </p:txBody>
      </p:sp>
      <p:pic>
        <p:nvPicPr>
          <p:cNvPr id="12" name="Picture 4">
            <a:extLst>
              <a:ext uri="{FF2B5EF4-FFF2-40B4-BE49-F238E27FC236}">
                <a16:creationId xmlns:a16="http://schemas.microsoft.com/office/drawing/2014/main" id="{83DFCFE5-4063-2FF2-8F3F-A990CFDC0BA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l="16667" r="16667"/>
          <a:stretch/>
        </p:blipFill>
        <p:spPr bwMode="auto">
          <a:xfrm>
            <a:off x="9260200" y="1465043"/>
            <a:ext cx="6949440" cy="6949440"/>
          </a:xfrm>
          <a:prstGeom prst="ellipse">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EF2C0-B5DB-29EF-BB60-8F8563FA9B2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5557494E-3197-C05A-8498-DA98AAA84CE2}"/>
              </a:ext>
            </a:extLst>
          </p:cNvPr>
          <p:cNvSpPr/>
          <p:nvPr/>
        </p:nvSpPr>
        <p:spPr>
          <a:xfrm>
            <a:off x="-2351550" y="-7799490"/>
            <a:ext cx="9418799" cy="10078481"/>
          </a:xfrm>
          <a:custGeom>
            <a:avLst/>
            <a:gdLst/>
            <a:ahLst/>
            <a:cxnLst/>
            <a:rect l="l" t="t" r="r" b="b"/>
            <a:pathLst>
              <a:path w="9418799" h="10078481">
                <a:moveTo>
                  <a:pt x="0" y="0"/>
                </a:moveTo>
                <a:lnTo>
                  <a:pt x="9418799" y="0"/>
                </a:lnTo>
                <a:lnTo>
                  <a:pt x="9418799" y="10078482"/>
                </a:lnTo>
                <a:lnTo>
                  <a:pt x="0" y="10078482"/>
                </a:lnTo>
                <a:lnTo>
                  <a:pt x="0" y="0"/>
                </a:lnTo>
                <a:close/>
              </a:path>
            </a:pathLst>
          </a:custGeom>
          <a:blipFill>
            <a:blip>
              <a:alphaModFix amt="3000"/>
              <a:extLst>
                <a:ext uri="{96DAC541-7B7A-43D3-8B79-37D633B846F1}">
                  <asvg:svgBlip xmlns:asvg="http://schemas.microsoft.com/office/drawing/2016/SVG/main" r:embed="rId3"/>
                </a:ext>
              </a:extLst>
            </a:blip>
            <a:stretch>
              <a:fillRect/>
            </a:stretch>
          </a:blipFill>
        </p:spPr>
        <p:txBody>
          <a:bodyPr/>
          <a:lstStyle/>
          <a:p>
            <a:endParaRPr lang="en-US" dirty="0">
              <a:latin typeface="Verdana" panose="020B0604030504040204" pitchFamily="34" charset="0"/>
            </a:endParaRPr>
          </a:p>
        </p:txBody>
      </p:sp>
      <p:grpSp>
        <p:nvGrpSpPr>
          <p:cNvPr id="3" name="Group 3">
            <a:extLst>
              <a:ext uri="{FF2B5EF4-FFF2-40B4-BE49-F238E27FC236}">
                <a16:creationId xmlns:a16="http://schemas.microsoft.com/office/drawing/2014/main" id="{1E5F4C4E-F18B-6AF4-1F5F-894460BF8D96}"/>
              </a:ext>
            </a:extLst>
          </p:cNvPr>
          <p:cNvGrpSpPr/>
          <p:nvPr/>
        </p:nvGrpSpPr>
        <p:grpSpPr>
          <a:xfrm>
            <a:off x="1385856" y="3728235"/>
            <a:ext cx="3615584" cy="4084556"/>
            <a:chOff x="0" y="0"/>
            <a:chExt cx="952253" cy="1075768"/>
          </a:xfrm>
        </p:grpSpPr>
        <p:sp>
          <p:nvSpPr>
            <p:cNvPr id="4" name="Freeform 4">
              <a:extLst>
                <a:ext uri="{FF2B5EF4-FFF2-40B4-BE49-F238E27FC236}">
                  <a16:creationId xmlns:a16="http://schemas.microsoft.com/office/drawing/2014/main" id="{FEFD4323-9868-252F-1825-161C7BB3881A}"/>
                </a:ext>
              </a:extLst>
            </p:cNvPr>
            <p:cNvSpPr/>
            <p:nvPr/>
          </p:nvSpPr>
          <p:spPr>
            <a:xfrm>
              <a:off x="0" y="0"/>
              <a:ext cx="952253" cy="1075768"/>
            </a:xfrm>
            <a:custGeom>
              <a:avLst/>
              <a:gdLst/>
              <a:ahLst/>
              <a:cxnLst/>
              <a:rect l="l" t="t" r="r" b="b"/>
              <a:pathLst>
                <a:path w="952253" h="1075768">
                  <a:moveTo>
                    <a:pt x="32119" y="0"/>
                  </a:moveTo>
                  <a:lnTo>
                    <a:pt x="920134" y="0"/>
                  </a:lnTo>
                  <a:cubicBezTo>
                    <a:pt x="928652" y="0"/>
                    <a:pt x="936822" y="3384"/>
                    <a:pt x="942845" y="9407"/>
                  </a:cubicBezTo>
                  <a:cubicBezTo>
                    <a:pt x="948869" y="15431"/>
                    <a:pt x="952253" y="23600"/>
                    <a:pt x="952253" y="32119"/>
                  </a:cubicBezTo>
                  <a:lnTo>
                    <a:pt x="952253" y="1043649"/>
                  </a:lnTo>
                  <a:cubicBezTo>
                    <a:pt x="952253" y="1061388"/>
                    <a:pt x="937873" y="1075768"/>
                    <a:pt x="920134" y="1075768"/>
                  </a:cubicBezTo>
                  <a:lnTo>
                    <a:pt x="32119" y="1075768"/>
                  </a:lnTo>
                  <a:cubicBezTo>
                    <a:pt x="14380" y="1075768"/>
                    <a:pt x="0" y="1061388"/>
                    <a:pt x="0" y="1043649"/>
                  </a:cubicBezTo>
                  <a:lnTo>
                    <a:pt x="0" y="32119"/>
                  </a:lnTo>
                  <a:cubicBezTo>
                    <a:pt x="0" y="14380"/>
                    <a:pt x="14380" y="0"/>
                    <a:pt x="32119" y="0"/>
                  </a:cubicBezTo>
                  <a:close/>
                </a:path>
              </a:pathLst>
            </a:custGeom>
            <a:solidFill>
              <a:srgbClr val="F6F5F8"/>
            </a:solidFill>
          </p:spPr>
          <p:txBody>
            <a:bodyPr/>
            <a:lstStyle/>
            <a:p>
              <a:endParaRPr lang="en-US" dirty="0">
                <a:latin typeface="Verdana" panose="020B0604030504040204" pitchFamily="34" charset="0"/>
              </a:endParaRPr>
            </a:p>
          </p:txBody>
        </p:sp>
        <p:sp>
          <p:nvSpPr>
            <p:cNvPr id="5" name="TextBox 5">
              <a:extLst>
                <a:ext uri="{FF2B5EF4-FFF2-40B4-BE49-F238E27FC236}">
                  <a16:creationId xmlns:a16="http://schemas.microsoft.com/office/drawing/2014/main" id="{FE39E6FF-1059-B8EE-240A-EB9413CB3E47}"/>
                </a:ext>
              </a:extLst>
            </p:cNvPr>
            <p:cNvSpPr txBox="1"/>
            <p:nvPr/>
          </p:nvSpPr>
          <p:spPr>
            <a:xfrm>
              <a:off x="0" y="28575"/>
              <a:ext cx="952253" cy="1047193"/>
            </a:xfrm>
            <a:prstGeom prst="rect">
              <a:avLst/>
            </a:prstGeom>
          </p:spPr>
          <p:txBody>
            <a:bodyPr lIns="50800" tIns="50800" rIns="50800" bIns="50800" rtlCol="0" anchor="ctr"/>
            <a:lstStyle/>
            <a:p>
              <a:pPr algn="ctr">
                <a:lnSpc>
                  <a:spcPts val="2100"/>
                </a:lnSpc>
              </a:pPr>
              <a:endParaRPr dirty="0">
                <a:latin typeface="Verdana" panose="020B0604030504040204" pitchFamily="34" charset="0"/>
              </a:endParaRPr>
            </a:p>
          </p:txBody>
        </p:sp>
      </p:grpSp>
      <p:grpSp>
        <p:nvGrpSpPr>
          <p:cNvPr id="6" name="Group 6">
            <a:extLst>
              <a:ext uri="{FF2B5EF4-FFF2-40B4-BE49-F238E27FC236}">
                <a16:creationId xmlns:a16="http://schemas.microsoft.com/office/drawing/2014/main" id="{6A802DAE-7A56-DF81-82ED-B133383F0834}"/>
              </a:ext>
            </a:extLst>
          </p:cNvPr>
          <p:cNvGrpSpPr/>
          <p:nvPr/>
        </p:nvGrpSpPr>
        <p:grpSpPr>
          <a:xfrm>
            <a:off x="2743976" y="3204980"/>
            <a:ext cx="899344" cy="1046510"/>
            <a:chOff x="0" y="0"/>
            <a:chExt cx="698500" cy="812800"/>
          </a:xfrm>
        </p:grpSpPr>
        <p:sp>
          <p:nvSpPr>
            <p:cNvPr id="7" name="Freeform 7">
              <a:extLst>
                <a:ext uri="{FF2B5EF4-FFF2-40B4-BE49-F238E27FC236}">
                  <a16:creationId xmlns:a16="http://schemas.microsoft.com/office/drawing/2014/main" id="{9DC09754-CBBF-9ED8-3750-C63B60DA7DF5}"/>
                </a:ext>
              </a:extLst>
            </p:cNvPr>
            <p:cNvSpPr/>
            <p:nvPr/>
          </p:nvSpPr>
          <p:spPr>
            <a:xfrm>
              <a:off x="0" y="21309"/>
              <a:ext cx="698500" cy="770183"/>
            </a:xfrm>
            <a:custGeom>
              <a:avLst/>
              <a:gdLst/>
              <a:ahLst/>
              <a:cxnLst/>
              <a:rect l="l" t="t" r="r" b="b"/>
              <a:pathLst>
                <a:path w="698500" h="770183">
                  <a:moveTo>
                    <a:pt x="445165" y="34496"/>
                  </a:moveTo>
                  <a:lnTo>
                    <a:pt x="602585" y="126086"/>
                  </a:lnTo>
                  <a:cubicBezTo>
                    <a:pt x="661968" y="160636"/>
                    <a:pt x="698500" y="224156"/>
                    <a:pt x="698500" y="292859"/>
                  </a:cubicBezTo>
                  <a:lnTo>
                    <a:pt x="698500" y="477323"/>
                  </a:lnTo>
                  <a:cubicBezTo>
                    <a:pt x="698500" y="546026"/>
                    <a:pt x="661968" y="609546"/>
                    <a:pt x="602585" y="644096"/>
                  </a:cubicBezTo>
                  <a:lnTo>
                    <a:pt x="445165" y="735686"/>
                  </a:lnTo>
                  <a:cubicBezTo>
                    <a:pt x="385874" y="770182"/>
                    <a:pt x="312626" y="770182"/>
                    <a:pt x="253335" y="735686"/>
                  </a:cubicBezTo>
                  <a:lnTo>
                    <a:pt x="95915" y="644096"/>
                  </a:lnTo>
                  <a:cubicBezTo>
                    <a:pt x="36532" y="609546"/>
                    <a:pt x="0" y="546026"/>
                    <a:pt x="0" y="477323"/>
                  </a:cubicBezTo>
                  <a:lnTo>
                    <a:pt x="0" y="292859"/>
                  </a:lnTo>
                  <a:cubicBezTo>
                    <a:pt x="0" y="224156"/>
                    <a:pt x="36532" y="160636"/>
                    <a:pt x="95915" y="126086"/>
                  </a:cubicBezTo>
                  <a:lnTo>
                    <a:pt x="253335" y="34496"/>
                  </a:lnTo>
                  <a:cubicBezTo>
                    <a:pt x="312626" y="0"/>
                    <a:pt x="385874" y="0"/>
                    <a:pt x="445165" y="34496"/>
                  </a:cubicBezTo>
                  <a:close/>
                </a:path>
              </a:pathLst>
            </a:custGeom>
            <a:solidFill>
              <a:srgbClr val="518BC9"/>
            </a:solidFill>
          </p:spPr>
          <p:txBody>
            <a:bodyPr/>
            <a:lstStyle/>
            <a:p>
              <a:endParaRPr lang="en-US" dirty="0">
                <a:latin typeface="Verdana" panose="020B0604030504040204" pitchFamily="34" charset="0"/>
              </a:endParaRPr>
            </a:p>
          </p:txBody>
        </p:sp>
        <p:sp>
          <p:nvSpPr>
            <p:cNvPr id="8" name="TextBox 8">
              <a:extLst>
                <a:ext uri="{FF2B5EF4-FFF2-40B4-BE49-F238E27FC236}">
                  <a16:creationId xmlns:a16="http://schemas.microsoft.com/office/drawing/2014/main" id="{E1D3C114-AD0D-E747-25FE-E038AA3A2ECA}"/>
                </a:ext>
              </a:extLst>
            </p:cNvPr>
            <p:cNvSpPr txBox="1"/>
            <p:nvPr/>
          </p:nvSpPr>
          <p:spPr>
            <a:xfrm>
              <a:off x="0" y="168275"/>
              <a:ext cx="698500" cy="504825"/>
            </a:xfrm>
            <a:prstGeom prst="rect">
              <a:avLst/>
            </a:prstGeom>
          </p:spPr>
          <p:txBody>
            <a:bodyPr lIns="50800" tIns="50800" rIns="50800" bIns="50800" rtlCol="0" anchor="ctr"/>
            <a:lstStyle/>
            <a:p>
              <a:pPr algn="ctr">
                <a:lnSpc>
                  <a:spcPts val="2100"/>
                </a:lnSpc>
              </a:pPr>
              <a:endParaRPr dirty="0">
                <a:latin typeface="Verdana" panose="020B0604030504040204" pitchFamily="34" charset="0"/>
              </a:endParaRPr>
            </a:p>
          </p:txBody>
        </p:sp>
      </p:grpSp>
      <p:sp>
        <p:nvSpPr>
          <p:cNvPr id="15" name="Freeform 15">
            <a:extLst>
              <a:ext uri="{FF2B5EF4-FFF2-40B4-BE49-F238E27FC236}">
                <a16:creationId xmlns:a16="http://schemas.microsoft.com/office/drawing/2014/main" id="{95090D1E-3E77-CB65-835E-7AE0F2733E7B}"/>
              </a:ext>
            </a:extLst>
          </p:cNvPr>
          <p:cNvSpPr/>
          <p:nvPr/>
        </p:nvSpPr>
        <p:spPr>
          <a:xfrm>
            <a:off x="11461018" y="759168"/>
            <a:ext cx="9418799" cy="10078481"/>
          </a:xfrm>
          <a:custGeom>
            <a:avLst/>
            <a:gdLst/>
            <a:ahLst/>
            <a:cxnLst/>
            <a:rect l="l" t="t" r="r" b="b"/>
            <a:pathLst>
              <a:path w="9418799" h="10078481">
                <a:moveTo>
                  <a:pt x="0" y="0"/>
                </a:moveTo>
                <a:lnTo>
                  <a:pt x="9418799" y="0"/>
                </a:lnTo>
                <a:lnTo>
                  <a:pt x="9418799" y="10078481"/>
                </a:lnTo>
                <a:lnTo>
                  <a:pt x="0" y="10078481"/>
                </a:lnTo>
                <a:lnTo>
                  <a:pt x="0" y="0"/>
                </a:lnTo>
                <a:close/>
              </a:path>
            </a:pathLst>
          </a:custGeom>
          <a:blipFill>
            <a:blip>
              <a:alphaModFix amt="3000"/>
              <a:extLst>
                <a:ext uri="{96DAC541-7B7A-43D3-8B79-37D633B846F1}">
                  <asvg:svgBlip xmlns:asvg="http://schemas.microsoft.com/office/drawing/2016/SVG/main" r:embed="rId3"/>
                </a:ext>
              </a:extLst>
            </a:blip>
            <a:stretch>
              <a:fillRect/>
            </a:stretch>
          </a:blipFill>
        </p:spPr>
        <p:txBody>
          <a:bodyPr/>
          <a:lstStyle/>
          <a:p>
            <a:endParaRPr lang="en-US" dirty="0">
              <a:latin typeface="Verdana" panose="020B0604030504040204" pitchFamily="34" charset="0"/>
            </a:endParaRPr>
          </a:p>
        </p:txBody>
      </p:sp>
      <p:grpSp>
        <p:nvGrpSpPr>
          <p:cNvPr id="28" name="Group 28">
            <a:extLst>
              <a:ext uri="{FF2B5EF4-FFF2-40B4-BE49-F238E27FC236}">
                <a16:creationId xmlns:a16="http://schemas.microsoft.com/office/drawing/2014/main" id="{18AC7910-8A45-8E25-7854-0C76869D6EEF}"/>
              </a:ext>
            </a:extLst>
          </p:cNvPr>
          <p:cNvGrpSpPr/>
          <p:nvPr/>
        </p:nvGrpSpPr>
        <p:grpSpPr>
          <a:xfrm>
            <a:off x="-674710" y="8498591"/>
            <a:ext cx="19281670" cy="2271793"/>
            <a:chOff x="0" y="0"/>
            <a:chExt cx="5078300" cy="598332"/>
          </a:xfrm>
        </p:grpSpPr>
        <p:sp>
          <p:nvSpPr>
            <p:cNvPr id="29" name="Freeform 29">
              <a:extLst>
                <a:ext uri="{FF2B5EF4-FFF2-40B4-BE49-F238E27FC236}">
                  <a16:creationId xmlns:a16="http://schemas.microsoft.com/office/drawing/2014/main" id="{0CCA651C-DCBE-7F3C-2C9D-A807EBE26C1B}"/>
                </a:ext>
              </a:extLst>
            </p:cNvPr>
            <p:cNvSpPr/>
            <p:nvPr/>
          </p:nvSpPr>
          <p:spPr>
            <a:xfrm>
              <a:off x="0" y="0"/>
              <a:ext cx="5078300" cy="598332"/>
            </a:xfrm>
            <a:custGeom>
              <a:avLst/>
              <a:gdLst/>
              <a:ahLst/>
              <a:cxnLst/>
              <a:rect l="l" t="t" r="r" b="b"/>
              <a:pathLst>
                <a:path w="5078300" h="598332">
                  <a:moveTo>
                    <a:pt x="0" y="0"/>
                  </a:moveTo>
                  <a:lnTo>
                    <a:pt x="5078300" y="0"/>
                  </a:lnTo>
                  <a:lnTo>
                    <a:pt x="5078300" y="598332"/>
                  </a:lnTo>
                  <a:lnTo>
                    <a:pt x="0" y="598332"/>
                  </a:lnTo>
                  <a:close/>
                </a:path>
              </a:pathLst>
            </a:custGeom>
            <a:gradFill rotWithShape="1">
              <a:gsLst>
                <a:gs pos="0">
                  <a:srgbClr val="649CDC">
                    <a:alpha val="100000"/>
                  </a:srgbClr>
                </a:gs>
                <a:gs pos="100000">
                  <a:srgbClr val="19317D">
                    <a:alpha val="100000"/>
                  </a:srgbClr>
                </a:gs>
              </a:gsLst>
              <a:lin ang="0"/>
            </a:gradFill>
          </p:spPr>
          <p:txBody>
            <a:bodyPr/>
            <a:lstStyle/>
            <a:p>
              <a:endParaRPr lang="en-US" dirty="0">
                <a:latin typeface="Verdana" panose="020B0604030504040204" pitchFamily="34" charset="0"/>
              </a:endParaRPr>
            </a:p>
          </p:txBody>
        </p:sp>
        <p:sp>
          <p:nvSpPr>
            <p:cNvPr id="30" name="TextBox 30">
              <a:extLst>
                <a:ext uri="{FF2B5EF4-FFF2-40B4-BE49-F238E27FC236}">
                  <a16:creationId xmlns:a16="http://schemas.microsoft.com/office/drawing/2014/main" id="{7FEF7CF2-B383-BD5C-EECE-4E9EDAAC7054}"/>
                </a:ext>
              </a:extLst>
            </p:cNvPr>
            <p:cNvSpPr txBox="1"/>
            <p:nvPr/>
          </p:nvSpPr>
          <p:spPr>
            <a:xfrm>
              <a:off x="0" y="-38100"/>
              <a:ext cx="5078300" cy="636432"/>
            </a:xfrm>
            <a:prstGeom prst="rect">
              <a:avLst/>
            </a:prstGeom>
          </p:spPr>
          <p:txBody>
            <a:bodyPr lIns="50800" tIns="50800" rIns="50800" bIns="50800" rtlCol="0" anchor="ctr"/>
            <a:lstStyle/>
            <a:p>
              <a:pPr algn="ctr">
                <a:lnSpc>
                  <a:spcPts val="2659"/>
                </a:lnSpc>
              </a:pPr>
              <a:endParaRPr dirty="0">
                <a:latin typeface="Verdana" panose="020B0604030504040204" pitchFamily="34" charset="0"/>
              </a:endParaRPr>
            </a:p>
          </p:txBody>
        </p:sp>
      </p:grpSp>
      <p:sp>
        <p:nvSpPr>
          <p:cNvPr id="31" name="TextBox 31">
            <a:extLst>
              <a:ext uri="{FF2B5EF4-FFF2-40B4-BE49-F238E27FC236}">
                <a16:creationId xmlns:a16="http://schemas.microsoft.com/office/drawing/2014/main" id="{70C1C43F-E997-A3FD-4A7B-9FAEBF4C8FAF}"/>
              </a:ext>
            </a:extLst>
          </p:cNvPr>
          <p:cNvSpPr txBox="1"/>
          <p:nvPr/>
        </p:nvSpPr>
        <p:spPr>
          <a:xfrm>
            <a:off x="2174814" y="4588882"/>
            <a:ext cx="2037669" cy="347596"/>
          </a:xfrm>
          <a:prstGeom prst="rect">
            <a:avLst/>
          </a:prstGeom>
        </p:spPr>
        <p:txBody>
          <a:bodyPr lIns="0" tIns="0" rIns="0" bIns="0" rtlCol="0" anchor="t">
            <a:spAutoFit/>
          </a:bodyPr>
          <a:lstStyle/>
          <a:p>
            <a:pPr algn="ctr">
              <a:lnSpc>
                <a:spcPts val="2299"/>
              </a:lnSpc>
            </a:pPr>
            <a:r>
              <a:rPr lang="en-US" sz="4000" dirty="0">
                <a:solidFill>
                  <a:srgbClr val="000000"/>
                </a:solidFill>
                <a:latin typeface="Bookman Old Style" panose="02050604050505020204" pitchFamily="18" charset="0"/>
                <a:ea typeface="Verdana" panose="020B0604030504040204" pitchFamily="34" charset="0"/>
                <a:cs typeface="Verdana" panose="020B0604030504040204" pitchFamily="34" charset="0"/>
                <a:sym typeface="Calibri (MS) Bold"/>
              </a:rPr>
              <a:t>Novelty</a:t>
            </a:r>
          </a:p>
        </p:txBody>
      </p:sp>
      <p:sp>
        <p:nvSpPr>
          <p:cNvPr id="32" name="TextBox 32">
            <a:extLst>
              <a:ext uri="{FF2B5EF4-FFF2-40B4-BE49-F238E27FC236}">
                <a16:creationId xmlns:a16="http://schemas.microsoft.com/office/drawing/2014/main" id="{86F00962-2328-A064-D174-037725CD6FA6}"/>
              </a:ext>
            </a:extLst>
          </p:cNvPr>
          <p:cNvSpPr txBox="1"/>
          <p:nvPr/>
        </p:nvSpPr>
        <p:spPr>
          <a:xfrm>
            <a:off x="1788974" y="5143500"/>
            <a:ext cx="2771882" cy="2165786"/>
          </a:xfrm>
          <a:prstGeom prst="rect">
            <a:avLst/>
          </a:prstGeom>
        </p:spPr>
        <p:txBody>
          <a:bodyPr wrap="square" lIns="0" tIns="0" rIns="0" bIns="0" rtlCol="0" anchor="t">
            <a:spAutoFit/>
          </a:bodyPr>
          <a:lstStyle/>
          <a:p>
            <a:pPr algn="ctr">
              <a:lnSpc>
                <a:spcPts val="2799"/>
              </a:lnSpc>
            </a:pPr>
            <a:r>
              <a:rPr lang="en-US" sz="3200" dirty="0">
                <a:solidFill>
                  <a:srgbClr val="000000"/>
                </a:solidFill>
                <a:latin typeface="Bookman Old Style" panose="02050604050505020204" pitchFamily="18" charset="0"/>
                <a:ea typeface="Verdana" panose="020B0604030504040204" pitchFamily="34" charset="0"/>
                <a:cs typeface="Verdana" panose="020B0604030504040204" pitchFamily="34" charset="0"/>
                <a:sym typeface="Calibri (MS)"/>
              </a:rPr>
              <a:t>Change things up! From membership to program to fundraising </a:t>
            </a:r>
          </a:p>
        </p:txBody>
      </p:sp>
      <p:sp>
        <p:nvSpPr>
          <p:cNvPr id="39" name="TextBox 39">
            <a:extLst>
              <a:ext uri="{FF2B5EF4-FFF2-40B4-BE49-F238E27FC236}">
                <a16:creationId xmlns:a16="http://schemas.microsoft.com/office/drawing/2014/main" id="{CB00956C-D0B3-71F6-E664-5FFFCB72B685}"/>
              </a:ext>
            </a:extLst>
          </p:cNvPr>
          <p:cNvSpPr txBox="1"/>
          <p:nvPr/>
        </p:nvSpPr>
        <p:spPr>
          <a:xfrm>
            <a:off x="5067396" y="1416384"/>
            <a:ext cx="8153208" cy="1000274"/>
          </a:xfrm>
          <a:prstGeom prst="rect">
            <a:avLst/>
          </a:prstGeom>
        </p:spPr>
        <p:txBody>
          <a:bodyPr lIns="0" tIns="0" rIns="0" bIns="0" rtlCol="0" anchor="t">
            <a:spAutoFit/>
          </a:bodyPr>
          <a:lstStyle/>
          <a:p>
            <a:pPr algn="ctr">
              <a:lnSpc>
                <a:spcPts val="7799"/>
              </a:lnSpc>
            </a:pPr>
            <a:r>
              <a:rPr lang="en-US" sz="6500" b="1" dirty="0">
                <a:solidFill>
                  <a:srgbClr val="293374"/>
                </a:solidFill>
                <a:latin typeface="Verdana" panose="020B0604030504040204" pitchFamily="34" charset="0"/>
                <a:ea typeface="Verdana" panose="020B0604030504040204" pitchFamily="34" charset="0"/>
                <a:cs typeface="Verdana" panose="020B0604030504040204" pitchFamily="34" charset="0"/>
                <a:sym typeface="Effra"/>
              </a:rPr>
              <a:t>How to Add Joy</a:t>
            </a:r>
          </a:p>
        </p:txBody>
      </p:sp>
      <p:sp>
        <p:nvSpPr>
          <p:cNvPr id="41" name="Freeform 41">
            <a:extLst>
              <a:ext uri="{FF2B5EF4-FFF2-40B4-BE49-F238E27FC236}">
                <a16:creationId xmlns:a16="http://schemas.microsoft.com/office/drawing/2014/main" id="{346A83B6-A172-5A90-4213-01654505D1AA}"/>
              </a:ext>
            </a:extLst>
          </p:cNvPr>
          <p:cNvSpPr/>
          <p:nvPr/>
        </p:nvSpPr>
        <p:spPr>
          <a:xfrm>
            <a:off x="6892153" y="3498836"/>
            <a:ext cx="532362" cy="458799"/>
          </a:xfrm>
          <a:custGeom>
            <a:avLst/>
            <a:gdLst/>
            <a:ahLst/>
            <a:cxnLst/>
            <a:rect l="l" t="t" r="r" b="b"/>
            <a:pathLst>
              <a:path w="532362" h="458799">
                <a:moveTo>
                  <a:pt x="0" y="0"/>
                </a:moveTo>
                <a:lnTo>
                  <a:pt x="532361" y="0"/>
                </a:lnTo>
                <a:lnTo>
                  <a:pt x="532361" y="458799"/>
                </a:lnTo>
                <a:lnTo>
                  <a:pt x="0" y="458799"/>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dirty="0">
              <a:latin typeface="Verdana" panose="020B0604030504040204" pitchFamily="34" charset="0"/>
            </a:endParaRPr>
          </a:p>
        </p:txBody>
      </p:sp>
      <p:sp>
        <p:nvSpPr>
          <p:cNvPr id="42" name="Freeform 42">
            <a:extLst>
              <a:ext uri="{FF2B5EF4-FFF2-40B4-BE49-F238E27FC236}">
                <a16:creationId xmlns:a16="http://schemas.microsoft.com/office/drawing/2014/main" id="{47FCB9C0-F58D-2771-9A68-D0A822E94FB3}"/>
              </a:ext>
            </a:extLst>
          </p:cNvPr>
          <p:cNvSpPr/>
          <p:nvPr/>
        </p:nvSpPr>
        <p:spPr>
          <a:xfrm>
            <a:off x="10934050" y="3453296"/>
            <a:ext cx="502274" cy="509688"/>
          </a:xfrm>
          <a:custGeom>
            <a:avLst/>
            <a:gdLst/>
            <a:ahLst/>
            <a:cxnLst/>
            <a:rect l="l" t="t" r="r" b="b"/>
            <a:pathLst>
              <a:path w="502274" h="509688">
                <a:moveTo>
                  <a:pt x="0" y="0"/>
                </a:moveTo>
                <a:lnTo>
                  <a:pt x="502274" y="0"/>
                </a:lnTo>
                <a:lnTo>
                  <a:pt x="502274" y="509688"/>
                </a:lnTo>
                <a:lnTo>
                  <a:pt x="0" y="509688"/>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dirty="0">
              <a:latin typeface="Verdana" panose="020B0604030504040204" pitchFamily="34" charset="0"/>
            </a:endParaRPr>
          </a:p>
        </p:txBody>
      </p:sp>
      <p:sp>
        <p:nvSpPr>
          <p:cNvPr id="43" name="Freeform 43">
            <a:extLst>
              <a:ext uri="{FF2B5EF4-FFF2-40B4-BE49-F238E27FC236}">
                <a16:creationId xmlns:a16="http://schemas.microsoft.com/office/drawing/2014/main" id="{3E1CCD69-04FC-292C-BED1-997D73A4E97B}"/>
              </a:ext>
            </a:extLst>
          </p:cNvPr>
          <p:cNvSpPr/>
          <p:nvPr/>
        </p:nvSpPr>
        <p:spPr>
          <a:xfrm>
            <a:off x="2937971" y="3541819"/>
            <a:ext cx="508266" cy="362775"/>
          </a:xfrm>
          <a:custGeom>
            <a:avLst/>
            <a:gdLst/>
            <a:ahLst/>
            <a:cxnLst/>
            <a:rect l="l" t="t" r="r" b="b"/>
            <a:pathLst>
              <a:path w="508266" h="362775">
                <a:moveTo>
                  <a:pt x="0" y="0"/>
                </a:moveTo>
                <a:lnTo>
                  <a:pt x="508267" y="0"/>
                </a:lnTo>
                <a:lnTo>
                  <a:pt x="508267" y="362775"/>
                </a:lnTo>
                <a:lnTo>
                  <a:pt x="0" y="362775"/>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US" dirty="0">
              <a:latin typeface="Verdana" panose="020B0604030504040204" pitchFamily="34" charset="0"/>
            </a:endParaRPr>
          </a:p>
        </p:txBody>
      </p:sp>
      <p:sp>
        <p:nvSpPr>
          <p:cNvPr id="44" name="Freeform 44">
            <a:extLst>
              <a:ext uri="{FF2B5EF4-FFF2-40B4-BE49-F238E27FC236}">
                <a16:creationId xmlns:a16="http://schemas.microsoft.com/office/drawing/2014/main" id="{B87FD626-CEE6-D18A-B291-EDF0CC9A44FA}"/>
              </a:ext>
            </a:extLst>
          </p:cNvPr>
          <p:cNvSpPr/>
          <p:nvPr/>
        </p:nvSpPr>
        <p:spPr>
          <a:xfrm>
            <a:off x="15193206" y="9043031"/>
            <a:ext cx="2413246" cy="554217"/>
          </a:xfrm>
          <a:custGeom>
            <a:avLst/>
            <a:gdLst/>
            <a:ahLst/>
            <a:cxnLst/>
            <a:rect l="l" t="t" r="r" b="b"/>
            <a:pathLst>
              <a:path w="2413246" h="554217">
                <a:moveTo>
                  <a:pt x="0" y="0"/>
                </a:moveTo>
                <a:lnTo>
                  <a:pt x="2413246" y="0"/>
                </a:lnTo>
                <a:lnTo>
                  <a:pt x="2413246" y="554217"/>
                </a:lnTo>
                <a:lnTo>
                  <a:pt x="0" y="554217"/>
                </a:lnTo>
                <a:lnTo>
                  <a:pt x="0" y="0"/>
                </a:lnTo>
                <a:close/>
              </a:path>
            </a:pathLst>
          </a:custGeom>
          <a:blipFill>
            <a:blip r:embed="rId7"/>
            <a:stretch>
              <a:fillRect t="-74" b="-74"/>
            </a:stretch>
          </a:blipFill>
        </p:spPr>
        <p:txBody>
          <a:bodyPr/>
          <a:lstStyle/>
          <a:p>
            <a:endParaRPr lang="en-US" dirty="0">
              <a:latin typeface="Verdana" panose="020B0604030504040204" pitchFamily="34" charset="0"/>
            </a:endParaRPr>
          </a:p>
        </p:txBody>
      </p:sp>
    </p:spTree>
    <p:extLst>
      <p:ext uri="{BB962C8B-B14F-4D97-AF65-F5344CB8AC3E}">
        <p14:creationId xmlns:p14="http://schemas.microsoft.com/office/powerpoint/2010/main" val="3484387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603359-D4A5-8648-CFE0-7EF138EA9C5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CA31582C-D5E5-C8FB-9FDB-3027CB798CBE}"/>
              </a:ext>
            </a:extLst>
          </p:cNvPr>
          <p:cNvSpPr/>
          <p:nvPr/>
        </p:nvSpPr>
        <p:spPr>
          <a:xfrm>
            <a:off x="-2351550" y="-7799490"/>
            <a:ext cx="9418799" cy="10078481"/>
          </a:xfrm>
          <a:custGeom>
            <a:avLst/>
            <a:gdLst/>
            <a:ahLst/>
            <a:cxnLst/>
            <a:rect l="l" t="t" r="r" b="b"/>
            <a:pathLst>
              <a:path w="9418799" h="10078481">
                <a:moveTo>
                  <a:pt x="0" y="0"/>
                </a:moveTo>
                <a:lnTo>
                  <a:pt x="9418799" y="0"/>
                </a:lnTo>
                <a:lnTo>
                  <a:pt x="9418799" y="10078482"/>
                </a:lnTo>
                <a:lnTo>
                  <a:pt x="0" y="10078482"/>
                </a:lnTo>
                <a:lnTo>
                  <a:pt x="0" y="0"/>
                </a:lnTo>
                <a:close/>
              </a:path>
            </a:pathLst>
          </a:custGeom>
          <a:blipFill>
            <a:blip>
              <a:alphaModFix amt="3000"/>
              <a:extLst>
                <a:ext uri="{96DAC541-7B7A-43D3-8B79-37D633B846F1}">
                  <asvg:svgBlip xmlns:asvg="http://schemas.microsoft.com/office/drawing/2016/SVG/main" r:embed="rId3"/>
                </a:ext>
              </a:extLst>
            </a:blip>
            <a:stretch>
              <a:fillRect/>
            </a:stretch>
          </a:blipFill>
        </p:spPr>
        <p:txBody>
          <a:bodyPr/>
          <a:lstStyle/>
          <a:p>
            <a:endParaRPr lang="en-US" dirty="0">
              <a:latin typeface="Verdana" panose="020B0604030504040204" pitchFamily="34" charset="0"/>
            </a:endParaRPr>
          </a:p>
        </p:txBody>
      </p:sp>
      <p:grpSp>
        <p:nvGrpSpPr>
          <p:cNvPr id="3" name="Group 3">
            <a:extLst>
              <a:ext uri="{FF2B5EF4-FFF2-40B4-BE49-F238E27FC236}">
                <a16:creationId xmlns:a16="http://schemas.microsoft.com/office/drawing/2014/main" id="{3ED5B372-0E22-F23B-8E9C-EBE98D063DC0}"/>
              </a:ext>
            </a:extLst>
          </p:cNvPr>
          <p:cNvGrpSpPr/>
          <p:nvPr/>
        </p:nvGrpSpPr>
        <p:grpSpPr>
          <a:xfrm>
            <a:off x="1194038" y="3756130"/>
            <a:ext cx="3615584" cy="4084556"/>
            <a:chOff x="0" y="0"/>
            <a:chExt cx="952253" cy="1075768"/>
          </a:xfrm>
        </p:grpSpPr>
        <p:sp>
          <p:nvSpPr>
            <p:cNvPr id="4" name="Freeform 4">
              <a:extLst>
                <a:ext uri="{FF2B5EF4-FFF2-40B4-BE49-F238E27FC236}">
                  <a16:creationId xmlns:a16="http://schemas.microsoft.com/office/drawing/2014/main" id="{3CEF3617-AD60-9337-E010-841827B34B9E}"/>
                </a:ext>
              </a:extLst>
            </p:cNvPr>
            <p:cNvSpPr/>
            <p:nvPr/>
          </p:nvSpPr>
          <p:spPr>
            <a:xfrm>
              <a:off x="0" y="0"/>
              <a:ext cx="952253" cy="1075768"/>
            </a:xfrm>
            <a:custGeom>
              <a:avLst/>
              <a:gdLst/>
              <a:ahLst/>
              <a:cxnLst/>
              <a:rect l="l" t="t" r="r" b="b"/>
              <a:pathLst>
                <a:path w="952253" h="1075768">
                  <a:moveTo>
                    <a:pt x="32119" y="0"/>
                  </a:moveTo>
                  <a:lnTo>
                    <a:pt x="920134" y="0"/>
                  </a:lnTo>
                  <a:cubicBezTo>
                    <a:pt x="928652" y="0"/>
                    <a:pt x="936822" y="3384"/>
                    <a:pt x="942845" y="9407"/>
                  </a:cubicBezTo>
                  <a:cubicBezTo>
                    <a:pt x="948869" y="15431"/>
                    <a:pt x="952253" y="23600"/>
                    <a:pt x="952253" y="32119"/>
                  </a:cubicBezTo>
                  <a:lnTo>
                    <a:pt x="952253" y="1043649"/>
                  </a:lnTo>
                  <a:cubicBezTo>
                    <a:pt x="952253" y="1061388"/>
                    <a:pt x="937873" y="1075768"/>
                    <a:pt x="920134" y="1075768"/>
                  </a:cubicBezTo>
                  <a:lnTo>
                    <a:pt x="32119" y="1075768"/>
                  </a:lnTo>
                  <a:cubicBezTo>
                    <a:pt x="14380" y="1075768"/>
                    <a:pt x="0" y="1061388"/>
                    <a:pt x="0" y="1043649"/>
                  </a:cubicBezTo>
                  <a:lnTo>
                    <a:pt x="0" y="32119"/>
                  </a:lnTo>
                  <a:cubicBezTo>
                    <a:pt x="0" y="14380"/>
                    <a:pt x="14380" y="0"/>
                    <a:pt x="32119" y="0"/>
                  </a:cubicBezTo>
                  <a:close/>
                </a:path>
              </a:pathLst>
            </a:custGeom>
            <a:solidFill>
              <a:srgbClr val="F6F5F8"/>
            </a:solidFill>
          </p:spPr>
          <p:txBody>
            <a:bodyPr/>
            <a:lstStyle/>
            <a:p>
              <a:endParaRPr lang="en-US" dirty="0">
                <a:latin typeface="Verdana" panose="020B0604030504040204" pitchFamily="34" charset="0"/>
              </a:endParaRPr>
            </a:p>
          </p:txBody>
        </p:sp>
        <p:sp>
          <p:nvSpPr>
            <p:cNvPr id="5" name="TextBox 5">
              <a:extLst>
                <a:ext uri="{FF2B5EF4-FFF2-40B4-BE49-F238E27FC236}">
                  <a16:creationId xmlns:a16="http://schemas.microsoft.com/office/drawing/2014/main" id="{82162BD0-8840-798F-B538-ADB713985BCD}"/>
                </a:ext>
              </a:extLst>
            </p:cNvPr>
            <p:cNvSpPr txBox="1"/>
            <p:nvPr/>
          </p:nvSpPr>
          <p:spPr>
            <a:xfrm>
              <a:off x="0" y="28575"/>
              <a:ext cx="952253" cy="1047193"/>
            </a:xfrm>
            <a:prstGeom prst="rect">
              <a:avLst/>
            </a:prstGeom>
          </p:spPr>
          <p:txBody>
            <a:bodyPr lIns="50800" tIns="50800" rIns="50800" bIns="50800" rtlCol="0" anchor="ctr"/>
            <a:lstStyle/>
            <a:p>
              <a:pPr algn="ctr">
                <a:lnSpc>
                  <a:spcPts val="2100"/>
                </a:lnSpc>
              </a:pPr>
              <a:endParaRPr dirty="0">
                <a:latin typeface="Verdana" panose="020B0604030504040204" pitchFamily="34" charset="0"/>
              </a:endParaRPr>
            </a:p>
          </p:txBody>
        </p:sp>
      </p:grpSp>
      <p:grpSp>
        <p:nvGrpSpPr>
          <p:cNvPr id="6" name="Group 6">
            <a:extLst>
              <a:ext uri="{FF2B5EF4-FFF2-40B4-BE49-F238E27FC236}">
                <a16:creationId xmlns:a16="http://schemas.microsoft.com/office/drawing/2014/main" id="{8026F097-59EE-F4E3-81AE-DACC72727CDD}"/>
              </a:ext>
            </a:extLst>
          </p:cNvPr>
          <p:cNvGrpSpPr/>
          <p:nvPr/>
        </p:nvGrpSpPr>
        <p:grpSpPr>
          <a:xfrm>
            <a:off x="2743976" y="3204980"/>
            <a:ext cx="899344" cy="1046510"/>
            <a:chOff x="0" y="0"/>
            <a:chExt cx="698500" cy="812800"/>
          </a:xfrm>
        </p:grpSpPr>
        <p:sp>
          <p:nvSpPr>
            <p:cNvPr id="7" name="Freeform 7">
              <a:extLst>
                <a:ext uri="{FF2B5EF4-FFF2-40B4-BE49-F238E27FC236}">
                  <a16:creationId xmlns:a16="http://schemas.microsoft.com/office/drawing/2014/main" id="{0DE606E0-4C2C-67F1-50FB-DE3D378456AE}"/>
                </a:ext>
              </a:extLst>
            </p:cNvPr>
            <p:cNvSpPr/>
            <p:nvPr/>
          </p:nvSpPr>
          <p:spPr>
            <a:xfrm>
              <a:off x="0" y="21309"/>
              <a:ext cx="698500" cy="770183"/>
            </a:xfrm>
            <a:custGeom>
              <a:avLst/>
              <a:gdLst/>
              <a:ahLst/>
              <a:cxnLst/>
              <a:rect l="l" t="t" r="r" b="b"/>
              <a:pathLst>
                <a:path w="698500" h="770183">
                  <a:moveTo>
                    <a:pt x="445165" y="34496"/>
                  </a:moveTo>
                  <a:lnTo>
                    <a:pt x="602585" y="126086"/>
                  </a:lnTo>
                  <a:cubicBezTo>
                    <a:pt x="661968" y="160636"/>
                    <a:pt x="698500" y="224156"/>
                    <a:pt x="698500" y="292859"/>
                  </a:cubicBezTo>
                  <a:lnTo>
                    <a:pt x="698500" y="477323"/>
                  </a:lnTo>
                  <a:cubicBezTo>
                    <a:pt x="698500" y="546026"/>
                    <a:pt x="661968" y="609546"/>
                    <a:pt x="602585" y="644096"/>
                  </a:cubicBezTo>
                  <a:lnTo>
                    <a:pt x="445165" y="735686"/>
                  </a:lnTo>
                  <a:cubicBezTo>
                    <a:pt x="385874" y="770182"/>
                    <a:pt x="312626" y="770182"/>
                    <a:pt x="253335" y="735686"/>
                  </a:cubicBezTo>
                  <a:lnTo>
                    <a:pt x="95915" y="644096"/>
                  </a:lnTo>
                  <a:cubicBezTo>
                    <a:pt x="36532" y="609546"/>
                    <a:pt x="0" y="546026"/>
                    <a:pt x="0" y="477323"/>
                  </a:cubicBezTo>
                  <a:lnTo>
                    <a:pt x="0" y="292859"/>
                  </a:lnTo>
                  <a:cubicBezTo>
                    <a:pt x="0" y="224156"/>
                    <a:pt x="36532" y="160636"/>
                    <a:pt x="95915" y="126086"/>
                  </a:cubicBezTo>
                  <a:lnTo>
                    <a:pt x="253335" y="34496"/>
                  </a:lnTo>
                  <a:cubicBezTo>
                    <a:pt x="312626" y="0"/>
                    <a:pt x="385874" y="0"/>
                    <a:pt x="445165" y="34496"/>
                  </a:cubicBezTo>
                  <a:close/>
                </a:path>
              </a:pathLst>
            </a:custGeom>
            <a:solidFill>
              <a:srgbClr val="518BC9"/>
            </a:solidFill>
          </p:spPr>
          <p:txBody>
            <a:bodyPr/>
            <a:lstStyle/>
            <a:p>
              <a:endParaRPr lang="en-US" dirty="0">
                <a:latin typeface="Verdana" panose="020B0604030504040204" pitchFamily="34" charset="0"/>
              </a:endParaRPr>
            </a:p>
          </p:txBody>
        </p:sp>
        <p:sp>
          <p:nvSpPr>
            <p:cNvPr id="8" name="TextBox 8">
              <a:extLst>
                <a:ext uri="{FF2B5EF4-FFF2-40B4-BE49-F238E27FC236}">
                  <a16:creationId xmlns:a16="http://schemas.microsoft.com/office/drawing/2014/main" id="{6F2C81AF-BA71-78BB-55FA-3EBF7FB5E4E7}"/>
                </a:ext>
              </a:extLst>
            </p:cNvPr>
            <p:cNvSpPr txBox="1"/>
            <p:nvPr/>
          </p:nvSpPr>
          <p:spPr>
            <a:xfrm>
              <a:off x="0" y="168275"/>
              <a:ext cx="698500" cy="504825"/>
            </a:xfrm>
            <a:prstGeom prst="rect">
              <a:avLst/>
            </a:prstGeom>
          </p:spPr>
          <p:txBody>
            <a:bodyPr lIns="50800" tIns="50800" rIns="50800" bIns="50800" rtlCol="0" anchor="ctr"/>
            <a:lstStyle/>
            <a:p>
              <a:pPr algn="ctr">
                <a:lnSpc>
                  <a:spcPts val="2100"/>
                </a:lnSpc>
              </a:pPr>
              <a:endParaRPr dirty="0">
                <a:latin typeface="Verdana" panose="020B0604030504040204" pitchFamily="34" charset="0"/>
              </a:endParaRPr>
            </a:p>
          </p:txBody>
        </p:sp>
      </p:grpSp>
      <p:grpSp>
        <p:nvGrpSpPr>
          <p:cNvPr id="9" name="Group 9">
            <a:extLst>
              <a:ext uri="{FF2B5EF4-FFF2-40B4-BE49-F238E27FC236}">
                <a16:creationId xmlns:a16="http://schemas.microsoft.com/office/drawing/2014/main" id="{6E530481-9366-2B3C-37AB-B5469124E304}"/>
              </a:ext>
            </a:extLst>
          </p:cNvPr>
          <p:cNvGrpSpPr/>
          <p:nvPr/>
        </p:nvGrpSpPr>
        <p:grpSpPr>
          <a:xfrm>
            <a:off x="5350541" y="3728235"/>
            <a:ext cx="3615584" cy="4084556"/>
            <a:chOff x="0" y="0"/>
            <a:chExt cx="952253" cy="1075768"/>
          </a:xfrm>
        </p:grpSpPr>
        <p:sp>
          <p:nvSpPr>
            <p:cNvPr id="10" name="Freeform 10">
              <a:extLst>
                <a:ext uri="{FF2B5EF4-FFF2-40B4-BE49-F238E27FC236}">
                  <a16:creationId xmlns:a16="http://schemas.microsoft.com/office/drawing/2014/main" id="{E0775AAE-3902-BA2E-5487-256C0A15A0FC}"/>
                </a:ext>
              </a:extLst>
            </p:cNvPr>
            <p:cNvSpPr/>
            <p:nvPr/>
          </p:nvSpPr>
          <p:spPr>
            <a:xfrm>
              <a:off x="0" y="0"/>
              <a:ext cx="952253" cy="1075768"/>
            </a:xfrm>
            <a:custGeom>
              <a:avLst/>
              <a:gdLst/>
              <a:ahLst/>
              <a:cxnLst/>
              <a:rect l="l" t="t" r="r" b="b"/>
              <a:pathLst>
                <a:path w="952253" h="1075768">
                  <a:moveTo>
                    <a:pt x="32119" y="0"/>
                  </a:moveTo>
                  <a:lnTo>
                    <a:pt x="920134" y="0"/>
                  </a:lnTo>
                  <a:cubicBezTo>
                    <a:pt x="928652" y="0"/>
                    <a:pt x="936822" y="3384"/>
                    <a:pt x="942845" y="9407"/>
                  </a:cubicBezTo>
                  <a:cubicBezTo>
                    <a:pt x="948869" y="15431"/>
                    <a:pt x="952253" y="23600"/>
                    <a:pt x="952253" y="32119"/>
                  </a:cubicBezTo>
                  <a:lnTo>
                    <a:pt x="952253" y="1043649"/>
                  </a:lnTo>
                  <a:cubicBezTo>
                    <a:pt x="952253" y="1061388"/>
                    <a:pt x="937873" y="1075768"/>
                    <a:pt x="920134" y="1075768"/>
                  </a:cubicBezTo>
                  <a:lnTo>
                    <a:pt x="32119" y="1075768"/>
                  </a:lnTo>
                  <a:cubicBezTo>
                    <a:pt x="14380" y="1075768"/>
                    <a:pt x="0" y="1061388"/>
                    <a:pt x="0" y="1043649"/>
                  </a:cubicBezTo>
                  <a:lnTo>
                    <a:pt x="0" y="32119"/>
                  </a:lnTo>
                  <a:cubicBezTo>
                    <a:pt x="0" y="14380"/>
                    <a:pt x="14380" y="0"/>
                    <a:pt x="32119" y="0"/>
                  </a:cubicBezTo>
                  <a:close/>
                </a:path>
              </a:pathLst>
            </a:custGeom>
            <a:solidFill>
              <a:srgbClr val="F6F5F8"/>
            </a:solidFill>
          </p:spPr>
          <p:txBody>
            <a:bodyPr/>
            <a:lstStyle/>
            <a:p>
              <a:endParaRPr lang="en-US" dirty="0">
                <a:latin typeface="Verdana" panose="020B0604030504040204" pitchFamily="34" charset="0"/>
              </a:endParaRPr>
            </a:p>
          </p:txBody>
        </p:sp>
        <p:sp>
          <p:nvSpPr>
            <p:cNvPr id="11" name="TextBox 11">
              <a:extLst>
                <a:ext uri="{FF2B5EF4-FFF2-40B4-BE49-F238E27FC236}">
                  <a16:creationId xmlns:a16="http://schemas.microsoft.com/office/drawing/2014/main" id="{8252DB3A-2247-78FB-CBFC-F355465646AC}"/>
                </a:ext>
              </a:extLst>
            </p:cNvPr>
            <p:cNvSpPr txBox="1"/>
            <p:nvPr/>
          </p:nvSpPr>
          <p:spPr>
            <a:xfrm>
              <a:off x="0" y="28575"/>
              <a:ext cx="952253" cy="1047193"/>
            </a:xfrm>
            <a:prstGeom prst="rect">
              <a:avLst/>
            </a:prstGeom>
          </p:spPr>
          <p:txBody>
            <a:bodyPr lIns="50800" tIns="50800" rIns="50800" bIns="50800" rtlCol="0" anchor="ctr"/>
            <a:lstStyle/>
            <a:p>
              <a:pPr algn="ctr">
                <a:lnSpc>
                  <a:spcPts val="2100"/>
                </a:lnSpc>
              </a:pPr>
              <a:endParaRPr dirty="0">
                <a:latin typeface="Verdana" panose="020B0604030504040204" pitchFamily="34" charset="0"/>
              </a:endParaRPr>
            </a:p>
          </p:txBody>
        </p:sp>
      </p:grpSp>
      <p:grpSp>
        <p:nvGrpSpPr>
          <p:cNvPr id="12" name="Group 12">
            <a:extLst>
              <a:ext uri="{FF2B5EF4-FFF2-40B4-BE49-F238E27FC236}">
                <a16:creationId xmlns:a16="http://schemas.microsoft.com/office/drawing/2014/main" id="{896E6CF4-CC2F-413C-BDC3-A5021D0AA95E}"/>
              </a:ext>
            </a:extLst>
          </p:cNvPr>
          <p:cNvGrpSpPr/>
          <p:nvPr/>
        </p:nvGrpSpPr>
        <p:grpSpPr>
          <a:xfrm>
            <a:off x="6708661" y="3204980"/>
            <a:ext cx="899344" cy="1046510"/>
            <a:chOff x="0" y="0"/>
            <a:chExt cx="698500" cy="812800"/>
          </a:xfrm>
        </p:grpSpPr>
        <p:sp>
          <p:nvSpPr>
            <p:cNvPr id="13" name="Freeform 13">
              <a:extLst>
                <a:ext uri="{FF2B5EF4-FFF2-40B4-BE49-F238E27FC236}">
                  <a16:creationId xmlns:a16="http://schemas.microsoft.com/office/drawing/2014/main" id="{39B5A83D-684E-402D-A139-A13E2914B000}"/>
                </a:ext>
              </a:extLst>
            </p:cNvPr>
            <p:cNvSpPr/>
            <p:nvPr/>
          </p:nvSpPr>
          <p:spPr>
            <a:xfrm>
              <a:off x="0" y="21309"/>
              <a:ext cx="698500" cy="770183"/>
            </a:xfrm>
            <a:custGeom>
              <a:avLst/>
              <a:gdLst/>
              <a:ahLst/>
              <a:cxnLst/>
              <a:rect l="l" t="t" r="r" b="b"/>
              <a:pathLst>
                <a:path w="698500" h="770183">
                  <a:moveTo>
                    <a:pt x="445165" y="34496"/>
                  </a:moveTo>
                  <a:lnTo>
                    <a:pt x="602585" y="126086"/>
                  </a:lnTo>
                  <a:cubicBezTo>
                    <a:pt x="661968" y="160636"/>
                    <a:pt x="698500" y="224156"/>
                    <a:pt x="698500" y="292859"/>
                  </a:cubicBezTo>
                  <a:lnTo>
                    <a:pt x="698500" y="477323"/>
                  </a:lnTo>
                  <a:cubicBezTo>
                    <a:pt x="698500" y="546026"/>
                    <a:pt x="661968" y="609546"/>
                    <a:pt x="602585" y="644096"/>
                  </a:cubicBezTo>
                  <a:lnTo>
                    <a:pt x="445165" y="735686"/>
                  </a:lnTo>
                  <a:cubicBezTo>
                    <a:pt x="385874" y="770182"/>
                    <a:pt x="312626" y="770182"/>
                    <a:pt x="253335" y="735686"/>
                  </a:cubicBezTo>
                  <a:lnTo>
                    <a:pt x="95915" y="644096"/>
                  </a:lnTo>
                  <a:cubicBezTo>
                    <a:pt x="36532" y="609546"/>
                    <a:pt x="0" y="546026"/>
                    <a:pt x="0" y="477323"/>
                  </a:cubicBezTo>
                  <a:lnTo>
                    <a:pt x="0" y="292859"/>
                  </a:lnTo>
                  <a:cubicBezTo>
                    <a:pt x="0" y="224156"/>
                    <a:pt x="36532" y="160636"/>
                    <a:pt x="95915" y="126086"/>
                  </a:cubicBezTo>
                  <a:lnTo>
                    <a:pt x="253335" y="34496"/>
                  </a:lnTo>
                  <a:cubicBezTo>
                    <a:pt x="312626" y="0"/>
                    <a:pt x="385874" y="0"/>
                    <a:pt x="445165" y="34496"/>
                  </a:cubicBezTo>
                  <a:close/>
                </a:path>
              </a:pathLst>
            </a:custGeom>
            <a:solidFill>
              <a:srgbClr val="BB4075"/>
            </a:solidFill>
          </p:spPr>
          <p:txBody>
            <a:bodyPr/>
            <a:lstStyle/>
            <a:p>
              <a:endParaRPr lang="en-US" dirty="0">
                <a:latin typeface="Verdana" panose="020B0604030504040204" pitchFamily="34" charset="0"/>
              </a:endParaRPr>
            </a:p>
          </p:txBody>
        </p:sp>
        <p:sp>
          <p:nvSpPr>
            <p:cNvPr id="14" name="TextBox 14">
              <a:extLst>
                <a:ext uri="{FF2B5EF4-FFF2-40B4-BE49-F238E27FC236}">
                  <a16:creationId xmlns:a16="http://schemas.microsoft.com/office/drawing/2014/main" id="{5EDE992D-6E0C-9958-99CC-DF2985B8D1C3}"/>
                </a:ext>
              </a:extLst>
            </p:cNvPr>
            <p:cNvSpPr txBox="1"/>
            <p:nvPr/>
          </p:nvSpPr>
          <p:spPr>
            <a:xfrm>
              <a:off x="0" y="168275"/>
              <a:ext cx="698500" cy="504825"/>
            </a:xfrm>
            <a:prstGeom prst="rect">
              <a:avLst/>
            </a:prstGeom>
          </p:spPr>
          <p:txBody>
            <a:bodyPr lIns="50800" tIns="50800" rIns="50800" bIns="50800" rtlCol="0" anchor="ctr"/>
            <a:lstStyle/>
            <a:p>
              <a:pPr algn="ctr">
                <a:lnSpc>
                  <a:spcPts val="2100"/>
                </a:lnSpc>
              </a:pPr>
              <a:endParaRPr dirty="0">
                <a:latin typeface="Verdana" panose="020B0604030504040204" pitchFamily="34" charset="0"/>
              </a:endParaRPr>
            </a:p>
          </p:txBody>
        </p:sp>
      </p:grpSp>
      <p:sp>
        <p:nvSpPr>
          <p:cNvPr id="15" name="Freeform 15">
            <a:extLst>
              <a:ext uri="{FF2B5EF4-FFF2-40B4-BE49-F238E27FC236}">
                <a16:creationId xmlns:a16="http://schemas.microsoft.com/office/drawing/2014/main" id="{048ACCD2-159D-DAF2-108E-EEAD5FC32E77}"/>
              </a:ext>
            </a:extLst>
          </p:cNvPr>
          <p:cNvSpPr/>
          <p:nvPr/>
        </p:nvSpPr>
        <p:spPr>
          <a:xfrm>
            <a:off x="11461018" y="759168"/>
            <a:ext cx="9418799" cy="10078481"/>
          </a:xfrm>
          <a:custGeom>
            <a:avLst/>
            <a:gdLst/>
            <a:ahLst/>
            <a:cxnLst/>
            <a:rect l="l" t="t" r="r" b="b"/>
            <a:pathLst>
              <a:path w="9418799" h="10078481">
                <a:moveTo>
                  <a:pt x="0" y="0"/>
                </a:moveTo>
                <a:lnTo>
                  <a:pt x="9418799" y="0"/>
                </a:lnTo>
                <a:lnTo>
                  <a:pt x="9418799" y="10078481"/>
                </a:lnTo>
                <a:lnTo>
                  <a:pt x="0" y="10078481"/>
                </a:lnTo>
                <a:lnTo>
                  <a:pt x="0" y="0"/>
                </a:lnTo>
                <a:close/>
              </a:path>
            </a:pathLst>
          </a:custGeom>
          <a:blipFill>
            <a:blip>
              <a:alphaModFix amt="3000"/>
              <a:extLst>
                <a:ext uri="{96DAC541-7B7A-43D3-8B79-37D633B846F1}">
                  <asvg:svgBlip xmlns:asvg="http://schemas.microsoft.com/office/drawing/2016/SVG/main" r:embed="rId3"/>
                </a:ext>
              </a:extLst>
            </a:blip>
            <a:stretch>
              <a:fillRect/>
            </a:stretch>
          </a:blipFill>
        </p:spPr>
        <p:txBody>
          <a:bodyPr/>
          <a:lstStyle/>
          <a:p>
            <a:endParaRPr lang="en-US" dirty="0">
              <a:latin typeface="Verdana" panose="020B0604030504040204" pitchFamily="34" charset="0"/>
            </a:endParaRPr>
          </a:p>
        </p:txBody>
      </p:sp>
      <p:grpSp>
        <p:nvGrpSpPr>
          <p:cNvPr id="28" name="Group 28">
            <a:extLst>
              <a:ext uri="{FF2B5EF4-FFF2-40B4-BE49-F238E27FC236}">
                <a16:creationId xmlns:a16="http://schemas.microsoft.com/office/drawing/2014/main" id="{E297FCBC-F6E3-4996-9814-32DA71842DC8}"/>
              </a:ext>
            </a:extLst>
          </p:cNvPr>
          <p:cNvGrpSpPr/>
          <p:nvPr/>
        </p:nvGrpSpPr>
        <p:grpSpPr>
          <a:xfrm>
            <a:off x="-674710" y="8498591"/>
            <a:ext cx="19281670" cy="2271793"/>
            <a:chOff x="0" y="0"/>
            <a:chExt cx="5078300" cy="598332"/>
          </a:xfrm>
        </p:grpSpPr>
        <p:sp>
          <p:nvSpPr>
            <p:cNvPr id="29" name="Freeform 29">
              <a:extLst>
                <a:ext uri="{FF2B5EF4-FFF2-40B4-BE49-F238E27FC236}">
                  <a16:creationId xmlns:a16="http://schemas.microsoft.com/office/drawing/2014/main" id="{BA0BE6B2-AE99-69BF-F344-1685AF518955}"/>
                </a:ext>
              </a:extLst>
            </p:cNvPr>
            <p:cNvSpPr/>
            <p:nvPr/>
          </p:nvSpPr>
          <p:spPr>
            <a:xfrm>
              <a:off x="0" y="0"/>
              <a:ext cx="5078300" cy="598332"/>
            </a:xfrm>
            <a:custGeom>
              <a:avLst/>
              <a:gdLst/>
              <a:ahLst/>
              <a:cxnLst/>
              <a:rect l="l" t="t" r="r" b="b"/>
              <a:pathLst>
                <a:path w="5078300" h="598332">
                  <a:moveTo>
                    <a:pt x="0" y="0"/>
                  </a:moveTo>
                  <a:lnTo>
                    <a:pt x="5078300" y="0"/>
                  </a:lnTo>
                  <a:lnTo>
                    <a:pt x="5078300" y="598332"/>
                  </a:lnTo>
                  <a:lnTo>
                    <a:pt x="0" y="598332"/>
                  </a:lnTo>
                  <a:close/>
                </a:path>
              </a:pathLst>
            </a:custGeom>
            <a:gradFill rotWithShape="1">
              <a:gsLst>
                <a:gs pos="0">
                  <a:srgbClr val="649CDC">
                    <a:alpha val="100000"/>
                  </a:srgbClr>
                </a:gs>
                <a:gs pos="100000">
                  <a:srgbClr val="19317D">
                    <a:alpha val="100000"/>
                  </a:srgbClr>
                </a:gs>
              </a:gsLst>
              <a:lin ang="0"/>
            </a:gradFill>
          </p:spPr>
          <p:txBody>
            <a:bodyPr/>
            <a:lstStyle/>
            <a:p>
              <a:endParaRPr lang="en-US" dirty="0">
                <a:latin typeface="Verdana" panose="020B0604030504040204" pitchFamily="34" charset="0"/>
              </a:endParaRPr>
            </a:p>
          </p:txBody>
        </p:sp>
        <p:sp>
          <p:nvSpPr>
            <p:cNvPr id="30" name="TextBox 30">
              <a:extLst>
                <a:ext uri="{FF2B5EF4-FFF2-40B4-BE49-F238E27FC236}">
                  <a16:creationId xmlns:a16="http://schemas.microsoft.com/office/drawing/2014/main" id="{2D2437D7-6C38-8FB5-4DA6-5E7DF4F6CC0E}"/>
                </a:ext>
              </a:extLst>
            </p:cNvPr>
            <p:cNvSpPr txBox="1"/>
            <p:nvPr/>
          </p:nvSpPr>
          <p:spPr>
            <a:xfrm>
              <a:off x="0" y="-38100"/>
              <a:ext cx="5078300" cy="636432"/>
            </a:xfrm>
            <a:prstGeom prst="rect">
              <a:avLst/>
            </a:prstGeom>
          </p:spPr>
          <p:txBody>
            <a:bodyPr lIns="50800" tIns="50800" rIns="50800" bIns="50800" rtlCol="0" anchor="ctr"/>
            <a:lstStyle/>
            <a:p>
              <a:pPr algn="ctr">
                <a:lnSpc>
                  <a:spcPts val="2659"/>
                </a:lnSpc>
              </a:pPr>
              <a:endParaRPr dirty="0">
                <a:latin typeface="Verdana" panose="020B0604030504040204" pitchFamily="34" charset="0"/>
              </a:endParaRPr>
            </a:p>
          </p:txBody>
        </p:sp>
      </p:grpSp>
      <p:sp>
        <p:nvSpPr>
          <p:cNvPr id="31" name="TextBox 31">
            <a:extLst>
              <a:ext uri="{FF2B5EF4-FFF2-40B4-BE49-F238E27FC236}">
                <a16:creationId xmlns:a16="http://schemas.microsoft.com/office/drawing/2014/main" id="{29FEBD5B-BE49-2356-DD7A-D732F979BA2B}"/>
              </a:ext>
            </a:extLst>
          </p:cNvPr>
          <p:cNvSpPr txBox="1"/>
          <p:nvPr/>
        </p:nvSpPr>
        <p:spPr>
          <a:xfrm>
            <a:off x="1944101" y="4582713"/>
            <a:ext cx="2552829" cy="342530"/>
          </a:xfrm>
          <a:prstGeom prst="rect">
            <a:avLst/>
          </a:prstGeom>
        </p:spPr>
        <p:txBody>
          <a:bodyPr wrap="square" lIns="0" tIns="0" rIns="0" bIns="0" rtlCol="0" anchor="t">
            <a:spAutoFit/>
          </a:bodyPr>
          <a:lstStyle/>
          <a:p>
            <a:pPr algn="ctr">
              <a:lnSpc>
                <a:spcPts val="2299"/>
              </a:lnSpc>
            </a:pPr>
            <a:r>
              <a:rPr lang="en-US" sz="4000" b="1" dirty="0">
                <a:solidFill>
                  <a:srgbClr val="000000"/>
                </a:solidFill>
                <a:latin typeface="Bookman Old Style" panose="02050604050505020204" pitchFamily="18" charset="0"/>
                <a:ea typeface="Verdana" panose="020B0604030504040204" pitchFamily="34" charset="0"/>
                <a:cs typeface="Verdana" panose="020B0604030504040204" pitchFamily="34" charset="0"/>
                <a:sym typeface="Calibri (MS) Bold"/>
              </a:rPr>
              <a:t>Novelty</a:t>
            </a:r>
          </a:p>
        </p:txBody>
      </p:sp>
      <p:sp>
        <p:nvSpPr>
          <p:cNvPr id="32" name="TextBox 32">
            <a:extLst>
              <a:ext uri="{FF2B5EF4-FFF2-40B4-BE49-F238E27FC236}">
                <a16:creationId xmlns:a16="http://schemas.microsoft.com/office/drawing/2014/main" id="{D96EDD6D-8B4E-2EB5-308D-B9C4CF26C2BA}"/>
              </a:ext>
            </a:extLst>
          </p:cNvPr>
          <p:cNvSpPr txBox="1"/>
          <p:nvPr/>
        </p:nvSpPr>
        <p:spPr>
          <a:xfrm>
            <a:off x="1605064" y="5254653"/>
            <a:ext cx="3122579" cy="2178417"/>
          </a:xfrm>
          <a:prstGeom prst="rect">
            <a:avLst/>
          </a:prstGeom>
        </p:spPr>
        <p:txBody>
          <a:bodyPr wrap="square" lIns="0" tIns="0" rIns="0" bIns="0" rtlCol="0" anchor="t">
            <a:spAutoFit/>
          </a:bodyPr>
          <a:lstStyle/>
          <a:p>
            <a:pPr algn="ctr">
              <a:lnSpc>
                <a:spcPts val="2799"/>
              </a:lnSpc>
            </a:pPr>
            <a:r>
              <a:rPr lang="en-US" sz="3600" dirty="0">
                <a:solidFill>
                  <a:srgbClr val="000000"/>
                </a:solidFill>
                <a:latin typeface="Bookman Old Style" panose="02050604050505020204" pitchFamily="18" charset="0"/>
                <a:ea typeface="Verdana" panose="020B0604030504040204" pitchFamily="34" charset="0"/>
                <a:cs typeface="Verdana" panose="020B0604030504040204" pitchFamily="34" charset="0"/>
                <a:sym typeface="Calibri (MS)"/>
              </a:rPr>
              <a:t>Change things up! From membership to program to fundraising </a:t>
            </a:r>
          </a:p>
        </p:txBody>
      </p:sp>
      <p:sp>
        <p:nvSpPr>
          <p:cNvPr id="33" name="TextBox 33">
            <a:extLst>
              <a:ext uri="{FF2B5EF4-FFF2-40B4-BE49-F238E27FC236}">
                <a16:creationId xmlns:a16="http://schemas.microsoft.com/office/drawing/2014/main" id="{91DEE89F-8BA6-3183-32F6-C8C78456B3D1}"/>
              </a:ext>
            </a:extLst>
          </p:cNvPr>
          <p:cNvSpPr txBox="1"/>
          <p:nvPr/>
        </p:nvSpPr>
        <p:spPr>
          <a:xfrm>
            <a:off x="5739319" y="4588882"/>
            <a:ext cx="3015575" cy="637482"/>
          </a:xfrm>
          <a:prstGeom prst="rect">
            <a:avLst/>
          </a:prstGeom>
        </p:spPr>
        <p:txBody>
          <a:bodyPr wrap="square" lIns="0" tIns="0" rIns="0" bIns="0" rtlCol="0" anchor="t">
            <a:spAutoFit/>
          </a:bodyPr>
          <a:lstStyle/>
          <a:p>
            <a:pPr algn="ctr">
              <a:lnSpc>
                <a:spcPts val="2299"/>
              </a:lnSpc>
            </a:pPr>
            <a:r>
              <a:rPr lang="en-US" sz="4000" b="1" dirty="0">
                <a:solidFill>
                  <a:srgbClr val="000000"/>
                </a:solidFill>
                <a:latin typeface="Bookman Old Style" panose="02050604050505020204" pitchFamily="18" charset="0"/>
                <a:ea typeface="Verdana" panose="020B0604030504040204" pitchFamily="34" charset="0"/>
                <a:cs typeface="Verdana" panose="020B0604030504040204" pitchFamily="34" charset="0"/>
                <a:sym typeface="Calibri (MS) Bold"/>
              </a:rPr>
              <a:t>New</a:t>
            </a:r>
          </a:p>
          <a:p>
            <a:pPr algn="ctr">
              <a:lnSpc>
                <a:spcPts val="2299"/>
              </a:lnSpc>
            </a:pPr>
            <a:r>
              <a:rPr lang="en-US" sz="4000" b="1" dirty="0">
                <a:solidFill>
                  <a:srgbClr val="000000"/>
                </a:solidFill>
                <a:latin typeface="Bookman Old Style" panose="02050604050505020204" pitchFamily="18" charset="0"/>
                <a:ea typeface="Verdana" panose="020B0604030504040204" pitchFamily="34" charset="0"/>
                <a:cs typeface="Verdana" panose="020B0604030504040204" pitchFamily="34" charset="0"/>
                <a:sym typeface="Calibri (MS) Bold"/>
              </a:rPr>
              <a:t> Members</a:t>
            </a:r>
          </a:p>
        </p:txBody>
      </p:sp>
      <p:sp>
        <p:nvSpPr>
          <p:cNvPr id="34" name="TextBox 34">
            <a:extLst>
              <a:ext uri="{FF2B5EF4-FFF2-40B4-BE49-F238E27FC236}">
                <a16:creationId xmlns:a16="http://schemas.microsoft.com/office/drawing/2014/main" id="{D9B362A4-1CF2-2FEF-A8F9-70D8BCEC5B59}"/>
              </a:ext>
            </a:extLst>
          </p:cNvPr>
          <p:cNvSpPr txBox="1"/>
          <p:nvPr/>
        </p:nvSpPr>
        <p:spPr>
          <a:xfrm>
            <a:off x="5891263" y="5613725"/>
            <a:ext cx="2534140" cy="1819344"/>
          </a:xfrm>
          <a:prstGeom prst="rect">
            <a:avLst/>
          </a:prstGeom>
        </p:spPr>
        <p:txBody>
          <a:bodyPr lIns="0" tIns="0" rIns="0" bIns="0" rtlCol="0" anchor="t">
            <a:spAutoFit/>
          </a:bodyPr>
          <a:lstStyle/>
          <a:p>
            <a:pPr algn="ctr">
              <a:lnSpc>
                <a:spcPts val="2799"/>
              </a:lnSpc>
            </a:pPr>
            <a:r>
              <a:rPr lang="en-US" sz="3600" dirty="0">
                <a:solidFill>
                  <a:srgbClr val="000000"/>
                </a:solidFill>
                <a:latin typeface="Bookman Old Style" panose="02050604050505020204" pitchFamily="18" charset="0"/>
                <a:ea typeface="Verdana" panose="020B0604030504040204" pitchFamily="34" charset="0"/>
                <a:cs typeface="Verdana" panose="020B0604030504040204" pitchFamily="34" charset="0"/>
                <a:sym typeface="Calibri (MS)"/>
              </a:rPr>
              <a:t>Give new members a warm and supportive welcome!</a:t>
            </a:r>
          </a:p>
        </p:txBody>
      </p:sp>
      <p:sp>
        <p:nvSpPr>
          <p:cNvPr id="39" name="TextBox 39">
            <a:extLst>
              <a:ext uri="{FF2B5EF4-FFF2-40B4-BE49-F238E27FC236}">
                <a16:creationId xmlns:a16="http://schemas.microsoft.com/office/drawing/2014/main" id="{E3F883C9-45BA-16B0-9082-3EEA09F80829}"/>
              </a:ext>
            </a:extLst>
          </p:cNvPr>
          <p:cNvSpPr txBox="1"/>
          <p:nvPr/>
        </p:nvSpPr>
        <p:spPr>
          <a:xfrm>
            <a:off x="5067396" y="1416384"/>
            <a:ext cx="8153208" cy="1000274"/>
          </a:xfrm>
          <a:prstGeom prst="rect">
            <a:avLst/>
          </a:prstGeom>
        </p:spPr>
        <p:txBody>
          <a:bodyPr lIns="0" tIns="0" rIns="0" bIns="0" rtlCol="0" anchor="t">
            <a:spAutoFit/>
          </a:bodyPr>
          <a:lstStyle/>
          <a:p>
            <a:pPr algn="ctr">
              <a:lnSpc>
                <a:spcPts val="7799"/>
              </a:lnSpc>
            </a:pPr>
            <a:r>
              <a:rPr lang="en-US" sz="6500" b="1" dirty="0">
                <a:solidFill>
                  <a:srgbClr val="293374"/>
                </a:solidFill>
                <a:latin typeface="Verdana" panose="020B0604030504040204" pitchFamily="34" charset="0"/>
                <a:ea typeface="Verdana" panose="020B0604030504040204" pitchFamily="34" charset="0"/>
                <a:cs typeface="Verdana" panose="020B0604030504040204" pitchFamily="34" charset="0"/>
                <a:sym typeface="Effra"/>
              </a:rPr>
              <a:t>How to Add Joy</a:t>
            </a:r>
          </a:p>
        </p:txBody>
      </p:sp>
      <p:sp>
        <p:nvSpPr>
          <p:cNvPr id="41" name="Freeform 41">
            <a:extLst>
              <a:ext uri="{FF2B5EF4-FFF2-40B4-BE49-F238E27FC236}">
                <a16:creationId xmlns:a16="http://schemas.microsoft.com/office/drawing/2014/main" id="{D25B2129-E393-FE64-49EC-1E4827837CC8}"/>
              </a:ext>
            </a:extLst>
          </p:cNvPr>
          <p:cNvSpPr/>
          <p:nvPr/>
        </p:nvSpPr>
        <p:spPr>
          <a:xfrm>
            <a:off x="6892153" y="3498836"/>
            <a:ext cx="532362" cy="458799"/>
          </a:xfrm>
          <a:custGeom>
            <a:avLst/>
            <a:gdLst/>
            <a:ahLst/>
            <a:cxnLst/>
            <a:rect l="l" t="t" r="r" b="b"/>
            <a:pathLst>
              <a:path w="532362" h="458799">
                <a:moveTo>
                  <a:pt x="0" y="0"/>
                </a:moveTo>
                <a:lnTo>
                  <a:pt x="532361" y="0"/>
                </a:lnTo>
                <a:lnTo>
                  <a:pt x="532361" y="458799"/>
                </a:lnTo>
                <a:lnTo>
                  <a:pt x="0" y="458799"/>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dirty="0">
              <a:latin typeface="Verdana" panose="020B0604030504040204" pitchFamily="34" charset="0"/>
            </a:endParaRPr>
          </a:p>
        </p:txBody>
      </p:sp>
      <p:sp>
        <p:nvSpPr>
          <p:cNvPr id="42" name="Freeform 42">
            <a:extLst>
              <a:ext uri="{FF2B5EF4-FFF2-40B4-BE49-F238E27FC236}">
                <a16:creationId xmlns:a16="http://schemas.microsoft.com/office/drawing/2014/main" id="{F90CB9CD-04CB-365D-4BB4-70A9D5FAD492}"/>
              </a:ext>
            </a:extLst>
          </p:cNvPr>
          <p:cNvSpPr/>
          <p:nvPr/>
        </p:nvSpPr>
        <p:spPr>
          <a:xfrm>
            <a:off x="10934050" y="3453296"/>
            <a:ext cx="502274" cy="509688"/>
          </a:xfrm>
          <a:custGeom>
            <a:avLst/>
            <a:gdLst/>
            <a:ahLst/>
            <a:cxnLst/>
            <a:rect l="l" t="t" r="r" b="b"/>
            <a:pathLst>
              <a:path w="502274" h="509688">
                <a:moveTo>
                  <a:pt x="0" y="0"/>
                </a:moveTo>
                <a:lnTo>
                  <a:pt x="502274" y="0"/>
                </a:lnTo>
                <a:lnTo>
                  <a:pt x="502274" y="509688"/>
                </a:lnTo>
                <a:lnTo>
                  <a:pt x="0" y="509688"/>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dirty="0">
              <a:latin typeface="Verdana" panose="020B0604030504040204" pitchFamily="34" charset="0"/>
            </a:endParaRPr>
          </a:p>
        </p:txBody>
      </p:sp>
      <p:sp>
        <p:nvSpPr>
          <p:cNvPr id="43" name="Freeform 43">
            <a:extLst>
              <a:ext uri="{FF2B5EF4-FFF2-40B4-BE49-F238E27FC236}">
                <a16:creationId xmlns:a16="http://schemas.microsoft.com/office/drawing/2014/main" id="{1D57F23E-3C71-4BB8-F933-837E8B421CFF}"/>
              </a:ext>
            </a:extLst>
          </p:cNvPr>
          <p:cNvSpPr/>
          <p:nvPr/>
        </p:nvSpPr>
        <p:spPr>
          <a:xfrm>
            <a:off x="2937971" y="3541819"/>
            <a:ext cx="508266" cy="362775"/>
          </a:xfrm>
          <a:custGeom>
            <a:avLst/>
            <a:gdLst/>
            <a:ahLst/>
            <a:cxnLst/>
            <a:rect l="l" t="t" r="r" b="b"/>
            <a:pathLst>
              <a:path w="508266" h="362775">
                <a:moveTo>
                  <a:pt x="0" y="0"/>
                </a:moveTo>
                <a:lnTo>
                  <a:pt x="508267" y="0"/>
                </a:lnTo>
                <a:lnTo>
                  <a:pt x="508267" y="362775"/>
                </a:lnTo>
                <a:lnTo>
                  <a:pt x="0" y="362775"/>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US" dirty="0">
              <a:latin typeface="Verdana" panose="020B0604030504040204" pitchFamily="34" charset="0"/>
            </a:endParaRPr>
          </a:p>
        </p:txBody>
      </p:sp>
      <p:sp>
        <p:nvSpPr>
          <p:cNvPr id="44" name="Freeform 44">
            <a:extLst>
              <a:ext uri="{FF2B5EF4-FFF2-40B4-BE49-F238E27FC236}">
                <a16:creationId xmlns:a16="http://schemas.microsoft.com/office/drawing/2014/main" id="{B8A38F64-878E-60AC-A7C4-01F53787CB5E}"/>
              </a:ext>
            </a:extLst>
          </p:cNvPr>
          <p:cNvSpPr/>
          <p:nvPr/>
        </p:nvSpPr>
        <p:spPr>
          <a:xfrm>
            <a:off x="15193206" y="9043031"/>
            <a:ext cx="2413246" cy="554217"/>
          </a:xfrm>
          <a:custGeom>
            <a:avLst/>
            <a:gdLst/>
            <a:ahLst/>
            <a:cxnLst/>
            <a:rect l="l" t="t" r="r" b="b"/>
            <a:pathLst>
              <a:path w="2413246" h="554217">
                <a:moveTo>
                  <a:pt x="0" y="0"/>
                </a:moveTo>
                <a:lnTo>
                  <a:pt x="2413246" y="0"/>
                </a:lnTo>
                <a:lnTo>
                  <a:pt x="2413246" y="554217"/>
                </a:lnTo>
                <a:lnTo>
                  <a:pt x="0" y="554217"/>
                </a:lnTo>
                <a:lnTo>
                  <a:pt x="0" y="0"/>
                </a:lnTo>
                <a:close/>
              </a:path>
            </a:pathLst>
          </a:custGeom>
          <a:blipFill>
            <a:blip r:embed="rId7"/>
            <a:stretch>
              <a:fillRect t="-74" b="-74"/>
            </a:stretch>
          </a:blipFill>
        </p:spPr>
        <p:txBody>
          <a:bodyPr/>
          <a:lstStyle/>
          <a:p>
            <a:endParaRPr lang="en-US" dirty="0">
              <a:latin typeface="Verdana" panose="020B0604030504040204" pitchFamily="34" charset="0"/>
            </a:endParaRPr>
          </a:p>
        </p:txBody>
      </p:sp>
    </p:spTree>
    <p:extLst>
      <p:ext uri="{BB962C8B-B14F-4D97-AF65-F5344CB8AC3E}">
        <p14:creationId xmlns:p14="http://schemas.microsoft.com/office/powerpoint/2010/main" val="2348748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5D848E-477F-8A30-A67A-63949B564C33}"/>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5B725735-D767-FF9A-2AD7-C2CA3D4BB6DD}"/>
              </a:ext>
            </a:extLst>
          </p:cNvPr>
          <p:cNvSpPr/>
          <p:nvPr/>
        </p:nvSpPr>
        <p:spPr>
          <a:xfrm>
            <a:off x="-2351550" y="-7799490"/>
            <a:ext cx="9418799" cy="10078481"/>
          </a:xfrm>
          <a:custGeom>
            <a:avLst/>
            <a:gdLst/>
            <a:ahLst/>
            <a:cxnLst/>
            <a:rect l="l" t="t" r="r" b="b"/>
            <a:pathLst>
              <a:path w="9418799" h="10078481">
                <a:moveTo>
                  <a:pt x="0" y="0"/>
                </a:moveTo>
                <a:lnTo>
                  <a:pt x="9418799" y="0"/>
                </a:lnTo>
                <a:lnTo>
                  <a:pt x="9418799" y="10078482"/>
                </a:lnTo>
                <a:lnTo>
                  <a:pt x="0" y="10078482"/>
                </a:lnTo>
                <a:lnTo>
                  <a:pt x="0" y="0"/>
                </a:lnTo>
                <a:close/>
              </a:path>
            </a:pathLst>
          </a:custGeom>
          <a:blipFill>
            <a:blip>
              <a:alphaModFix amt="3000"/>
              <a:extLst>
                <a:ext uri="{96DAC541-7B7A-43D3-8B79-37D633B846F1}">
                  <asvg:svgBlip xmlns:asvg="http://schemas.microsoft.com/office/drawing/2016/SVG/main" r:embed="rId3"/>
                </a:ext>
              </a:extLst>
            </a:blip>
            <a:stretch>
              <a:fillRect/>
            </a:stretch>
          </a:blipFill>
        </p:spPr>
        <p:txBody>
          <a:bodyPr/>
          <a:lstStyle/>
          <a:p>
            <a:endParaRPr lang="en-US" dirty="0">
              <a:latin typeface="Verdana" panose="020B0604030504040204" pitchFamily="34" charset="0"/>
            </a:endParaRPr>
          </a:p>
        </p:txBody>
      </p:sp>
      <p:grpSp>
        <p:nvGrpSpPr>
          <p:cNvPr id="3" name="Group 3">
            <a:extLst>
              <a:ext uri="{FF2B5EF4-FFF2-40B4-BE49-F238E27FC236}">
                <a16:creationId xmlns:a16="http://schemas.microsoft.com/office/drawing/2014/main" id="{6873D94C-875D-F75D-19A3-8C0DE5655D3A}"/>
              </a:ext>
            </a:extLst>
          </p:cNvPr>
          <p:cNvGrpSpPr/>
          <p:nvPr/>
        </p:nvGrpSpPr>
        <p:grpSpPr>
          <a:xfrm>
            <a:off x="1385856" y="3728235"/>
            <a:ext cx="3615584" cy="4084556"/>
            <a:chOff x="0" y="0"/>
            <a:chExt cx="952253" cy="1075768"/>
          </a:xfrm>
        </p:grpSpPr>
        <p:sp>
          <p:nvSpPr>
            <p:cNvPr id="4" name="Freeform 4">
              <a:extLst>
                <a:ext uri="{FF2B5EF4-FFF2-40B4-BE49-F238E27FC236}">
                  <a16:creationId xmlns:a16="http://schemas.microsoft.com/office/drawing/2014/main" id="{5053FB14-CB2A-D34F-7B01-53F53381CA1D}"/>
                </a:ext>
              </a:extLst>
            </p:cNvPr>
            <p:cNvSpPr/>
            <p:nvPr/>
          </p:nvSpPr>
          <p:spPr>
            <a:xfrm>
              <a:off x="0" y="0"/>
              <a:ext cx="952253" cy="1075768"/>
            </a:xfrm>
            <a:custGeom>
              <a:avLst/>
              <a:gdLst/>
              <a:ahLst/>
              <a:cxnLst/>
              <a:rect l="l" t="t" r="r" b="b"/>
              <a:pathLst>
                <a:path w="952253" h="1075768">
                  <a:moveTo>
                    <a:pt x="32119" y="0"/>
                  </a:moveTo>
                  <a:lnTo>
                    <a:pt x="920134" y="0"/>
                  </a:lnTo>
                  <a:cubicBezTo>
                    <a:pt x="928652" y="0"/>
                    <a:pt x="936822" y="3384"/>
                    <a:pt x="942845" y="9407"/>
                  </a:cubicBezTo>
                  <a:cubicBezTo>
                    <a:pt x="948869" y="15431"/>
                    <a:pt x="952253" y="23600"/>
                    <a:pt x="952253" y="32119"/>
                  </a:cubicBezTo>
                  <a:lnTo>
                    <a:pt x="952253" y="1043649"/>
                  </a:lnTo>
                  <a:cubicBezTo>
                    <a:pt x="952253" y="1061388"/>
                    <a:pt x="937873" y="1075768"/>
                    <a:pt x="920134" y="1075768"/>
                  </a:cubicBezTo>
                  <a:lnTo>
                    <a:pt x="32119" y="1075768"/>
                  </a:lnTo>
                  <a:cubicBezTo>
                    <a:pt x="14380" y="1075768"/>
                    <a:pt x="0" y="1061388"/>
                    <a:pt x="0" y="1043649"/>
                  </a:cubicBezTo>
                  <a:lnTo>
                    <a:pt x="0" y="32119"/>
                  </a:lnTo>
                  <a:cubicBezTo>
                    <a:pt x="0" y="14380"/>
                    <a:pt x="14380" y="0"/>
                    <a:pt x="32119" y="0"/>
                  </a:cubicBezTo>
                  <a:close/>
                </a:path>
              </a:pathLst>
            </a:custGeom>
            <a:solidFill>
              <a:srgbClr val="F6F5F8"/>
            </a:solidFill>
          </p:spPr>
          <p:txBody>
            <a:bodyPr/>
            <a:lstStyle/>
            <a:p>
              <a:endParaRPr lang="en-US" dirty="0">
                <a:latin typeface="Verdana" panose="020B0604030504040204" pitchFamily="34" charset="0"/>
              </a:endParaRPr>
            </a:p>
          </p:txBody>
        </p:sp>
        <p:sp>
          <p:nvSpPr>
            <p:cNvPr id="5" name="TextBox 5">
              <a:extLst>
                <a:ext uri="{FF2B5EF4-FFF2-40B4-BE49-F238E27FC236}">
                  <a16:creationId xmlns:a16="http://schemas.microsoft.com/office/drawing/2014/main" id="{5F705E40-499F-D372-886C-1A77F7D68A1E}"/>
                </a:ext>
              </a:extLst>
            </p:cNvPr>
            <p:cNvSpPr txBox="1"/>
            <p:nvPr/>
          </p:nvSpPr>
          <p:spPr>
            <a:xfrm>
              <a:off x="0" y="28575"/>
              <a:ext cx="952253" cy="1047193"/>
            </a:xfrm>
            <a:prstGeom prst="rect">
              <a:avLst/>
            </a:prstGeom>
          </p:spPr>
          <p:txBody>
            <a:bodyPr lIns="50800" tIns="50800" rIns="50800" bIns="50800" rtlCol="0" anchor="ctr"/>
            <a:lstStyle/>
            <a:p>
              <a:pPr algn="ctr">
                <a:lnSpc>
                  <a:spcPts val="2100"/>
                </a:lnSpc>
              </a:pPr>
              <a:endParaRPr dirty="0">
                <a:latin typeface="Verdana" panose="020B0604030504040204" pitchFamily="34" charset="0"/>
              </a:endParaRPr>
            </a:p>
          </p:txBody>
        </p:sp>
      </p:grpSp>
      <p:grpSp>
        <p:nvGrpSpPr>
          <p:cNvPr id="6" name="Group 6">
            <a:extLst>
              <a:ext uri="{FF2B5EF4-FFF2-40B4-BE49-F238E27FC236}">
                <a16:creationId xmlns:a16="http://schemas.microsoft.com/office/drawing/2014/main" id="{EDAD2C53-2244-88B5-9A9D-AA68A00A1582}"/>
              </a:ext>
            </a:extLst>
          </p:cNvPr>
          <p:cNvGrpSpPr/>
          <p:nvPr/>
        </p:nvGrpSpPr>
        <p:grpSpPr>
          <a:xfrm>
            <a:off x="2743976" y="3204980"/>
            <a:ext cx="899344" cy="1046510"/>
            <a:chOff x="0" y="0"/>
            <a:chExt cx="698500" cy="812800"/>
          </a:xfrm>
        </p:grpSpPr>
        <p:sp>
          <p:nvSpPr>
            <p:cNvPr id="7" name="Freeform 7">
              <a:extLst>
                <a:ext uri="{FF2B5EF4-FFF2-40B4-BE49-F238E27FC236}">
                  <a16:creationId xmlns:a16="http://schemas.microsoft.com/office/drawing/2014/main" id="{1EC24E20-3097-168F-73E7-C98428E743E1}"/>
                </a:ext>
              </a:extLst>
            </p:cNvPr>
            <p:cNvSpPr/>
            <p:nvPr/>
          </p:nvSpPr>
          <p:spPr>
            <a:xfrm>
              <a:off x="0" y="21309"/>
              <a:ext cx="698500" cy="770183"/>
            </a:xfrm>
            <a:custGeom>
              <a:avLst/>
              <a:gdLst/>
              <a:ahLst/>
              <a:cxnLst/>
              <a:rect l="l" t="t" r="r" b="b"/>
              <a:pathLst>
                <a:path w="698500" h="770183">
                  <a:moveTo>
                    <a:pt x="445165" y="34496"/>
                  </a:moveTo>
                  <a:lnTo>
                    <a:pt x="602585" y="126086"/>
                  </a:lnTo>
                  <a:cubicBezTo>
                    <a:pt x="661968" y="160636"/>
                    <a:pt x="698500" y="224156"/>
                    <a:pt x="698500" y="292859"/>
                  </a:cubicBezTo>
                  <a:lnTo>
                    <a:pt x="698500" y="477323"/>
                  </a:lnTo>
                  <a:cubicBezTo>
                    <a:pt x="698500" y="546026"/>
                    <a:pt x="661968" y="609546"/>
                    <a:pt x="602585" y="644096"/>
                  </a:cubicBezTo>
                  <a:lnTo>
                    <a:pt x="445165" y="735686"/>
                  </a:lnTo>
                  <a:cubicBezTo>
                    <a:pt x="385874" y="770182"/>
                    <a:pt x="312626" y="770182"/>
                    <a:pt x="253335" y="735686"/>
                  </a:cubicBezTo>
                  <a:lnTo>
                    <a:pt x="95915" y="644096"/>
                  </a:lnTo>
                  <a:cubicBezTo>
                    <a:pt x="36532" y="609546"/>
                    <a:pt x="0" y="546026"/>
                    <a:pt x="0" y="477323"/>
                  </a:cubicBezTo>
                  <a:lnTo>
                    <a:pt x="0" y="292859"/>
                  </a:lnTo>
                  <a:cubicBezTo>
                    <a:pt x="0" y="224156"/>
                    <a:pt x="36532" y="160636"/>
                    <a:pt x="95915" y="126086"/>
                  </a:cubicBezTo>
                  <a:lnTo>
                    <a:pt x="253335" y="34496"/>
                  </a:lnTo>
                  <a:cubicBezTo>
                    <a:pt x="312626" y="0"/>
                    <a:pt x="385874" y="0"/>
                    <a:pt x="445165" y="34496"/>
                  </a:cubicBezTo>
                  <a:close/>
                </a:path>
              </a:pathLst>
            </a:custGeom>
            <a:solidFill>
              <a:srgbClr val="518BC9"/>
            </a:solidFill>
          </p:spPr>
          <p:txBody>
            <a:bodyPr/>
            <a:lstStyle/>
            <a:p>
              <a:endParaRPr lang="en-US" dirty="0">
                <a:latin typeface="Verdana" panose="020B0604030504040204" pitchFamily="34" charset="0"/>
              </a:endParaRPr>
            </a:p>
          </p:txBody>
        </p:sp>
        <p:sp>
          <p:nvSpPr>
            <p:cNvPr id="8" name="TextBox 8">
              <a:extLst>
                <a:ext uri="{FF2B5EF4-FFF2-40B4-BE49-F238E27FC236}">
                  <a16:creationId xmlns:a16="http://schemas.microsoft.com/office/drawing/2014/main" id="{E365CC6A-73DC-17A8-C047-0390CB40BC95}"/>
                </a:ext>
              </a:extLst>
            </p:cNvPr>
            <p:cNvSpPr txBox="1"/>
            <p:nvPr/>
          </p:nvSpPr>
          <p:spPr>
            <a:xfrm>
              <a:off x="0" y="168275"/>
              <a:ext cx="698500" cy="504825"/>
            </a:xfrm>
            <a:prstGeom prst="rect">
              <a:avLst/>
            </a:prstGeom>
          </p:spPr>
          <p:txBody>
            <a:bodyPr lIns="50800" tIns="50800" rIns="50800" bIns="50800" rtlCol="0" anchor="ctr"/>
            <a:lstStyle/>
            <a:p>
              <a:pPr algn="ctr">
                <a:lnSpc>
                  <a:spcPts val="2100"/>
                </a:lnSpc>
              </a:pPr>
              <a:endParaRPr dirty="0">
                <a:latin typeface="Verdana" panose="020B0604030504040204" pitchFamily="34" charset="0"/>
              </a:endParaRPr>
            </a:p>
          </p:txBody>
        </p:sp>
      </p:grpSp>
      <p:grpSp>
        <p:nvGrpSpPr>
          <p:cNvPr id="9" name="Group 9">
            <a:extLst>
              <a:ext uri="{FF2B5EF4-FFF2-40B4-BE49-F238E27FC236}">
                <a16:creationId xmlns:a16="http://schemas.microsoft.com/office/drawing/2014/main" id="{099F569E-DF5E-20FF-E933-BEF4FB0E498B}"/>
              </a:ext>
            </a:extLst>
          </p:cNvPr>
          <p:cNvGrpSpPr/>
          <p:nvPr/>
        </p:nvGrpSpPr>
        <p:grpSpPr>
          <a:xfrm>
            <a:off x="5350541" y="3728235"/>
            <a:ext cx="3615584" cy="4084556"/>
            <a:chOff x="0" y="0"/>
            <a:chExt cx="952253" cy="1075768"/>
          </a:xfrm>
        </p:grpSpPr>
        <p:sp>
          <p:nvSpPr>
            <p:cNvPr id="10" name="Freeform 10">
              <a:extLst>
                <a:ext uri="{FF2B5EF4-FFF2-40B4-BE49-F238E27FC236}">
                  <a16:creationId xmlns:a16="http://schemas.microsoft.com/office/drawing/2014/main" id="{32184D0C-96D2-F1E0-6D27-AE04F75731C3}"/>
                </a:ext>
              </a:extLst>
            </p:cNvPr>
            <p:cNvSpPr/>
            <p:nvPr/>
          </p:nvSpPr>
          <p:spPr>
            <a:xfrm>
              <a:off x="0" y="0"/>
              <a:ext cx="952253" cy="1075768"/>
            </a:xfrm>
            <a:custGeom>
              <a:avLst/>
              <a:gdLst/>
              <a:ahLst/>
              <a:cxnLst/>
              <a:rect l="l" t="t" r="r" b="b"/>
              <a:pathLst>
                <a:path w="952253" h="1075768">
                  <a:moveTo>
                    <a:pt x="32119" y="0"/>
                  </a:moveTo>
                  <a:lnTo>
                    <a:pt x="920134" y="0"/>
                  </a:lnTo>
                  <a:cubicBezTo>
                    <a:pt x="928652" y="0"/>
                    <a:pt x="936822" y="3384"/>
                    <a:pt x="942845" y="9407"/>
                  </a:cubicBezTo>
                  <a:cubicBezTo>
                    <a:pt x="948869" y="15431"/>
                    <a:pt x="952253" y="23600"/>
                    <a:pt x="952253" y="32119"/>
                  </a:cubicBezTo>
                  <a:lnTo>
                    <a:pt x="952253" y="1043649"/>
                  </a:lnTo>
                  <a:cubicBezTo>
                    <a:pt x="952253" y="1061388"/>
                    <a:pt x="937873" y="1075768"/>
                    <a:pt x="920134" y="1075768"/>
                  </a:cubicBezTo>
                  <a:lnTo>
                    <a:pt x="32119" y="1075768"/>
                  </a:lnTo>
                  <a:cubicBezTo>
                    <a:pt x="14380" y="1075768"/>
                    <a:pt x="0" y="1061388"/>
                    <a:pt x="0" y="1043649"/>
                  </a:cubicBezTo>
                  <a:lnTo>
                    <a:pt x="0" y="32119"/>
                  </a:lnTo>
                  <a:cubicBezTo>
                    <a:pt x="0" y="14380"/>
                    <a:pt x="14380" y="0"/>
                    <a:pt x="32119" y="0"/>
                  </a:cubicBezTo>
                  <a:close/>
                </a:path>
              </a:pathLst>
            </a:custGeom>
            <a:solidFill>
              <a:srgbClr val="F6F5F8"/>
            </a:solidFill>
          </p:spPr>
          <p:txBody>
            <a:bodyPr/>
            <a:lstStyle/>
            <a:p>
              <a:endParaRPr lang="en-US" dirty="0">
                <a:latin typeface="Verdana" panose="020B0604030504040204" pitchFamily="34" charset="0"/>
              </a:endParaRPr>
            </a:p>
          </p:txBody>
        </p:sp>
        <p:sp>
          <p:nvSpPr>
            <p:cNvPr id="11" name="TextBox 11">
              <a:extLst>
                <a:ext uri="{FF2B5EF4-FFF2-40B4-BE49-F238E27FC236}">
                  <a16:creationId xmlns:a16="http://schemas.microsoft.com/office/drawing/2014/main" id="{2E98CB82-3431-0087-71D7-51C2D3521894}"/>
                </a:ext>
              </a:extLst>
            </p:cNvPr>
            <p:cNvSpPr txBox="1"/>
            <p:nvPr/>
          </p:nvSpPr>
          <p:spPr>
            <a:xfrm>
              <a:off x="0" y="28575"/>
              <a:ext cx="952253" cy="1047193"/>
            </a:xfrm>
            <a:prstGeom prst="rect">
              <a:avLst/>
            </a:prstGeom>
          </p:spPr>
          <p:txBody>
            <a:bodyPr lIns="50800" tIns="50800" rIns="50800" bIns="50800" rtlCol="0" anchor="ctr"/>
            <a:lstStyle/>
            <a:p>
              <a:pPr algn="ctr">
                <a:lnSpc>
                  <a:spcPts val="2100"/>
                </a:lnSpc>
              </a:pPr>
              <a:endParaRPr dirty="0">
                <a:latin typeface="Verdana" panose="020B0604030504040204" pitchFamily="34" charset="0"/>
              </a:endParaRPr>
            </a:p>
          </p:txBody>
        </p:sp>
      </p:grpSp>
      <p:grpSp>
        <p:nvGrpSpPr>
          <p:cNvPr id="12" name="Group 12">
            <a:extLst>
              <a:ext uri="{FF2B5EF4-FFF2-40B4-BE49-F238E27FC236}">
                <a16:creationId xmlns:a16="http://schemas.microsoft.com/office/drawing/2014/main" id="{538739ED-0F0D-7509-8CC4-6C2597D7CA2F}"/>
              </a:ext>
            </a:extLst>
          </p:cNvPr>
          <p:cNvGrpSpPr/>
          <p:nvPr/>
        </p:nvGrpSpPr>
        <p:grpSpPr>
          <a:xfrm>
            <a:off x="6708661" y="3204980"/>
            <a:ext cx="899344" cy="1046510"/>
            <a:chOff x="0" y="0"/>
            <a:chExt cx="698500" cy="812800"/>
          </a:xfrm>
        </p:grpSpPr>
        <p:sp>
          <p:nvSpPr>
            <p:cNvPr id="13" name="Freeform 13">
              <a:extLst>
                <a:ext uri="{FF2B5EF4-FFF2-40B4-BE49-F238E27FC236}">
                  <a16:creationId xmlns:a16="http://schemas.microsoft.com/office/drawing/2014/main" id="{974BF7A9-6C7B-4C5D-4AD5-39A0106A1663}"/>
                </a:ext>
              </a:extLst>
            </p:cNvPr>
            <p:cNvSpPr/>
            <p:nvPr/>
          </p:nvSpPr>
          <p:spPr>
            <a:xfrm>
              <a:off x="0" y="21309"/>
              <a:ext cx="698500" cy="770183"/>
            </a:xfrm>
            <a:custGeom>
              <a:avLst/>
              <a:gdLst/>
              <a:ahLst/>
              <a:cxnLst/>
              <a:rect l="l" t="t" r="r" b="b"/>
              <a:pathLst>
                <a:path w="698500" h="770183">
                  <a:moveTo>
                    <a:pt x="445165" y="34496"/>
                  </a:moveTo>
                  <a:lnTo>
                    <a:pt x="602585" y="126086"/>
                  </a:lnTo>
                  <a:cubicBezTo>
                    <a:pt x="661968" y="160636"/>
                    <a:pt x="698500" y="224156"/>
                    <a:pt x="698500" y="292859"/>
                  </a:cubicBezTo>
                  <a:lnTo>
                    <a:pt x="698500" y="477323"/>
                  </a:lnTo>
                  <a:cubicBezTo>
                    <a:pt x="698500" y="546026"/>
                    <a:pt x="661968" y="609546"/>
                    <a:pt x="602585" y="644096"/>
                  </a:cubicBezTo>
                  <a:lnTo>
                    <a:pt x="445165" y="735686"/>
                  </a:lnTo>
                  <a:cubicBezTo>
                    <a:pt x="385874" y="770182"/>
                    <a:pt x="312626" y="770182"/>
                    <a:pt x="253335" y="735686"/>
                  </a:cubicBezTo>
                  <a:lnTo>
                    <a:pt x="95915" y="644096"/>
                  </a:lnTo>
                  <a:cubicBezTo>
                    <a:pt x="36532" y="609546"/>
                    <a:pt x="0" y="546026"/>
                    <a:pt x="0" y="477323"/>
                  </a:cubicBezTo>
                  <a:lnTo>
                    <a:pt x="0" y="292859"/>
                  </a:lnTo>
                  <a:cubicBezTo>
                    <a:pt x="0" y="224156"/>
                    <a:pt x="36532" y="160636"/>
                    <a:pt x="95915" y="126086"/>
                  </a:cubicBezTo>
                  <a:lnTo>
                    <a:pt x="253335" y="34496"/>
                  </a:lnTo>
                  <a:cubicBezTo>
                    <a:pt x="312626" y="0"/>
                    <a:pt x="385874" y="0"/>
                    <a:pt x="445165" y="34496"/>
                  </a:cubicBezTo>
                  <a:close/>
                </a:path>
              </a:pathLst>
            </a:custGeom>
            <a:solidFill>
              <a:srgbClr val="BB4075"/>
            </a:solidFill>
          </p:spPr>
          <p:txBody>
            <a:bodyPr/>
            <a:lstStyle/>
            <a:p>
              <a:endParaRPr lang="en-US" dirty="0">
                <a:latin typeface="Verdana" panose="020B0604030504040204" pitchFamily="34" charset="0"/>
              </a:endParaRPr>
            </a:p>
          </p:txBody>
        </p:sp>
        <p:sp>
          <p:nvSpPr>
            <p:cNvPr id="14" name="TextBox 14">
              <a:extLst>
                <a:ext uri="{FF2B5EF4-FFF2-40B4-BE49-F238E27FC236}">
                  <a16:creationId xmlns:a16="http://schemas.microsoft.com/office/drawing/2014/main" id="{F258E848-5000-CB58-42A1-B47A3308E036}"/>
                </a:ext>
              </a:extLst>
            </p:cNvPr>
            <p:cNvSpPr txBox="1"/>
            <p:nvPr/>
          </p:nvSpPr>
          <p:spPr>
            <a:xfrm>
              <a:off x="0" y="168275"/>
              <a:ext cx="698500" cy="504825"/>
            </a:xfrm>
            <a:prstGeom prst="rect">
              <a:avLst/>
            </a:prstGeom>
          </p:spPr>
          <p:txBody>
            <a:bodyPr lIns="50800" tIns="50800" rIns="50800" bIns="50800" rtlCol="0" anchor="ctr"/>
            <a:lstStyle/>
            <a:p>
              <a:pPr algn="ctr">
                <a:lnSpc>
                  <a:spcPts val="2100"/>
                </a:lnSpc>
              </a:pPr>
              <a:endParaRPr dirty="0">
                <a:latin typeface="Verdana" panose="020B0604030504040204" pitchFamily="34" charset="0"/>
              </a:endParaRPr>
            </a:p>
          </p:txBody>
        </p:sp>
      </p:grpSp>
      <p:sp>
        <p:nvSpPr>
          <p:cNvPr id="15" name="Freeform 15">
            <a:extLst>
              <a:ext uri="{FF2B5EF4-FFF2-40B4-BE49-F238E27FC236}">
                <a16:creationId xmlns:a16="http://schemas.microsoft.com/office/drawing/2014/main" id="{7A18618F-85FF-C043-8EC3-11077ABA62ED}"/>
              </a:ext>
            </a:extLst>
          </p:cNvPr>
          <p:cNvSpPr/>
          <p:nvPr/>
        </p:nvSpPr>
        <p:spPr>
          <a:xfrm>
            <a:off x="11461018" y="759168"/>
            <a:ext cx="9418799" cy="10078481"/>
          </a:xfrm>
          <a:custGeom>
            <a:avLst/>
            <a:gdLst/>
            <a:ahLst/>
            <a:cxnLst/>
            <a:rect l="l" t="t" r="r" b="b"/>
            <a:pathLst>
              <a:path w="9418799" h="10078481">
                <a:moveTo>
                  <a:pt x="0" y="0"/>
                </a:moveTo>
                <a:lnTo>
                  <a:pt x="9418799" y="0"/>
                </a:lnTo>
                <a:lnTo>
                  <a:pt x="9418799" y="10078481"/>
                </a:lnTo>
                <a:lnTo>
                  <a:pt x="0" y="10078481"/>
                </a:lnTo>
                <a:lnTo>
                  <a:pt x="0" y="0"/>
                </a:lnTo>
                <a:close/>
              </a:path>
            </a:pathLst>
          </a:custGeom>
          <a:blipFill>
            <a:blip>
              <a:alphaModFix amt="3000"/>
              <a:extLst>
                <a:ext uri="{96DAC541-7B7A-43D3-8B79-37D633B846F1}">
                  <asvg:svgBlip xmlns:asvg="http://schemas.microsoft.com/office/drawing/2016/SVG/main" r:embed="rId3"/>
                </a:ext>
              </a:extLst>
            </a:blip>
            <a:stretch>
              <a:fillRect/>
            </a:stretch>
          </a:blipFill>
        </p:spPr>
        <p:txBody>
          <a:bodyPr/>
          <a:lstStyle/>
          <a:p>
            <a:endParaRPr lang="en-US" dirty="0">
              <a:latin typeface="Verdana" panose="020B0604030504040204" pitchFamily="34" charset="0"/>
            </a:endParaRPr>
          </a:p>
        </p:txBody>
      </p:sp>
      <p:grpSp>
        <p:nvGrpSpPr>
          <p:cNvPr id="16" name="Group 16">
            <a:extLst>
              <a:ext uri="{FF2B5EF4-FFF2-40B4-BE49-F238E27FC236}">
                <a16:creationId xmlns:a16="http://schemas.microsoft.com/office/drawing/2014/main" id="{B64DA704-8B15-807E-F3ED-E9B318D47021}"/>
              </a:ext>
            </a:extLst>
          </p:cNvPr>
          <p:cNvGrpSpPr/>
          <p:nvPr/>
        </p:nvGrpSpPr>
        <p:grpSpPr>
          <a:xfrm>
            <a:off x="9294061" y="3708140"/>
            <a:ext cx="3615584" cy="4084556"/>
            <a:chOff x="0" y="0"/>
            <a:chExt cx="952253" cy="1075768"/>
          </a:xfrm>
        </p:grpSpPr>
        <p:sp>
          <p:nvSpPr>
            <p:cNvPr id="17" name="Freeform 17">
              <a:extLst>
                <a:ext uri="{FF2B5EF4-FFF2-40B4-BE49-F238E27FC236}">
                  <a16:creationId xmlns:a16="http://schemas.microsoft.com/office/drawing/2014/main" id="{375A549A-6366-7CE4-71B3-2CB0474E2186}"/>
                </a:ext>
              </a:extLst>
            </p:cNvPr>
            <p:cNvSpPr/>
            <p:nvPr/>
          </p:nvSpPr>
          <p:spPr>
            <a:xfrm>
              <a:off x="0" y="0"/>
              <a:ext cx="952253" cy="1075768"/>
            </a:xfrm>
            <a:custGeom>
              <a:avLst/>
              <a:gdLst/>
              <a:ahLst/>
              <a:cxnLst/>
              <a:rect l="l" t="t" r="r" b="b"/>
              <a:pathLst>
                <a:path w="952253" h="1075768">
                  <a:moveTo>
                    <a:pt x="32119" y="0"/>
                  </a:moveTo>
                  <a:lnTo>
                    <a:pt x="920134" y="0"/>
                  </a:lnTo>
                  <a:cubicBezTo>
                    <a:pt x="928652" y="0"/>
                    <a:pt x="936822" y="3384"/>
                    <a:pt x="942845" y="9407"/>
                  </a:cubicBezTo>
                  <a:cubicBezTo>
                    <a:pt x="948869" y="15431"/>
                    <a:pt x="952253" y="23600"/>
                    <a:pt x="952253" y="32119"/>
                  </a:cubicBezTo>
                  <a:lnTo>
                    <a:pt x="952253" y="1043649"/>
                  </a:lnTo>
                  <a:cubicBezTo>
                    <a:pt x="952253" y="1061388"/>
                    <a:pt x="937873" y="1075768"/>
                    <a:pt x="920134" y="1075768"/>
                  </a:cubicBezTo>
                  <a:lnTo>
                    <a:pt x="32119" y="1075768"/>
                  </a:lnTo>
                  <a:cubicBezTo>
                    <a:pt x="14380" y="1075768"/>
                    <a:pt x="0" y="1061388"/>
                    <a:pt x="0" y="1043649"/>
                  </a:cubicBezTo>
                  <a:lnTo>
                    <a:pt x="0" y="32119"/>
                  </a:lnTo>
                  <a:cubicBezTo>
                    <a:pt x="0" y="14380"/>
                    <a:pt x="14380" y="0"/>
                    <a:pt x="32119" y="0"/>
                  </a:cubicBezTo>
                  <a:close/>
                </a:path>
              </a:pathLst>
            </a:custGeom>
            <a:solidFill>
              <a:srgbClr val="F6F5F8"/>
            </a:solidFill>
          </p:spPr>
          <p:txBody>
            <a:bodyPr/>
            <a:lstStyle/>
            <a:p>
              <a:endParaRPr lang="en-US" dirty="0">
                <a:latin typeface="Verdana" panose="020B0604030504040204" pitchFamily="34" charset="0"/>
              </a:endParaRPr>
            </a:p>
          </p:txBody>
        </p:sp>
        <p:sp>
          <p:nvSpPr>
            <p:cNvPr id="18" name="TextBox 18">
              <a:extLst>
                <a:ext uri="{FF2B5EF4-FFF2-40B4-BE49-F238E27FC236}">
                  <a16:creationId xmlns:a16="http://schemas.microsoft.com/office/drawing/2014/main" id="{161C9700-8747-1021-787F-18A72F25D875}"/>
                </a:ext>
              </a:extLst>
            </p:cNvPr>
            <p:cNvSpPr txBox="1"/>
            <p:nvPr/>
          </p:nvSpPr>
          <p:spPr>
            <a:xfrm>
              <a:off x="0" y="28575"/>
              <a:ext cx="952253" cy="1047193"/>
            </a:xfrm>
            <a:prstGeom prst="rect">
              <a:avLst/>
            </a:prstGeom>
          </p:spPr>
          <p:txBody>
            <a:bodyPr lIns="50800" tIns="50800" rIns="50800" bIns="50800" rtlCol="0" anchor="ctr"/>
            <a:lstStyle/>
            <a:p>
              <a:pPr algn="ctr">
                <a:lnSpc>
                  <a:spcPts val="2100"/>
                </a:lnSpc>
              </a:pPr>
              <a:endParaRPr dirty="0">
                <a:latin typeface="Verdana" panose="020B0604030504040204" pitchFamily="34" charset="0"/>
              </a:endParaRPr>
            </a:p>
          </p:txBody>
        </p:sp>
      </p:grpSp>
      <p:grpSp>
        <p:nvGrpSpPr>
          <p:cNvPr id="19" name="Group 19">
            <a:extLst>
              <a:ext uri="{FF2B5EF4-FFF2-40B4-BE49-F238E27FC236}">
                <a16:creationId xmlns:a16="http://schemas.microsoft.com/office/drawing/2014/main" id="{5D2A9FA9-58A7-A90C-891F-E452011DAF49}"/>
              </a:ext>
            </a:extLst>
          </p:cNvPr>
          <p:cNvGrpSpPr/>
          <p:nvPr/>
        </p:nvGrpSpPr>
        <p:grpSpPr>
          <a:xfrm>
            <a:off x="10676670" y="3204980"/>
            <a:ext cx="899344" cy="1046510"/>
            <a:chOff x="0" y="0"/>
            <a:chExt cx="698500" cy="812800"/>
          </a:xfrm>
        </p:grpSpPr>
        <p:sp>
          <p:nvSpPr>
            <p:cNvPr id="20" name="Freeform 20">
              <a:extLst>
                <a:ext uri="{FF2B5EF4-FFF2-40B4-BE49-F238E27FC236}">
                  <a16:creationId xmlns:a16="http://schemas.microsoft.com/office/drawing/2014/main" id="{35F9DBCE-97CC-67CE-EFAC-5577C0CA20AD}"/>
                </a:ext>
              </a:extLst>
            </p:cNvPr>
            <p:cNvSpPr/>
            <p:nvPr/>
          </p:nvSpPr>
          <p:spPr>
            <a:xfrm>
              <a:off x="0" y="21309"/>
              <a:ext cx="698500" cy="770183"/>
            </a:xfrm>
            <a:custGeom>
              <a:avLst/>
              <a:gdLst/>
              <a:ahLst/>
              <a:cxnLst/>
              <a:rect l="l" t="t" r="r" b="b"/>
              <a:pathLst>
                <a:path w="698500" h="770183">
                  <a:moveTo>
                    <a:pt x="445165" y="34496"/>
                  </a:moveTo>
                  <a:lnTo>
                    <a:pt x="602585" y="126086"/>
                  </a:lnTo>
                  <a:cubicBezTo>
                    <a:pt x="661968" y="160636"/>
                    <a:pt x="698500" y="224156"/>
                    <a:pt x="698500" y="292859"/>
                  </a:cubicBezTo>
                  <a:lnTo>
                    <a:pt x="698500" y="477323"/>
                  </a:lnTo>
                  <a:cubicBezTo>
                    <a:pt x="698500" y="546026"/>
                    <a:pt x="661968" y="609546"/>
                    <a:pt x="602585" y="644096"/>
                  </a:cubicBezTo>
                  <a:lnTo>
                    <a:pt x="445165" y="735686"/>
                  </a:lnTo>
                  <a:cubicBezTo>
                    <a:pt x="385874" y="770182"/>
                    <a:pt x="312626" y="770182"/>
                    <a:pt x="253335" y="735686"/>
                  </a:cubicBezTo>
                  <a:lnTo>
                    <a:pt x="95915" y="644096"/>
                  </a:lnTo>
                  <a:cubicBezTo>
                    <a:pt x="36532" y="609546"/>
                    <a:pt x="0" y="546026"/>
                    <a:pt x="0" y="477323"/>
                  </a:cubicBezTo>
                  <a:lnTo>
                    <a:pt x="0" y="292859"/>
                  </a:lnTo>
                  <a:cubicBezTo>
                    <a:pt x="0" y="224156"/>
                    <a:pt x="36532" y="160636"/>
                    <a:pt x="95915" y="126086"/>
                  </a:cubicBezTo>
                  <a:lnTo>
                    <a:pt x="253335" y="34496"/>
                  </a:lnTo>
                  <a:cubicBezTo>
                    <a:pt x="312626" y="0"/>
                    <a:pt x="385874" y="0"/>
                    <a:pt x="445165" y="34496"/>
                  </a:cubicBezTo>
                  <a:close/>
                </a:path>
              </a:pathLst>
            </a:custGeom>
            <a:solidFill>
              <a:srgbClr val="293374"/>
            </a:solidFill>
          </p:spPr>
          <p:txBody>
            <a:bodyPr/>
            <a:lstStyle/>
            <a:p>
              <a:endParaRPr lang="en-US" dirty="0">
                <a:latin typeface="Verdana" panose="020B0604030504040204" pitchFamily="34" charset="0"/>
              </a:endParaRPr>
            </a:p>
          </p:txBody>
        </p:sp>
        <p:sp>
          <p:nvSpPr>
            <p:cNvPr id="21" name="TextBox 21">
              <a:extLst>
                <a:ext uri="{FF2B5EF4-FFF2-40B4-BE49-F238E27FC236}">
                  <a16:creationId xmlns:a16="http://schemas.microsoft.com/office/drawing/2014/main" id="{97D8B087-BD15-01DD-68B6-D47A5517F8FA}"/>
                </a:ext>
              </a:extLst>
            </p:cNvPr>
            <p:cNvSpPr txBox="1"/>
            <p:nvPr/>
          </p:nvSpPr>
          <p:spPr>
            <a:xfrm>
              <a:off x="0" y="168275"/>
              <a:ext cx="698500" cy="504825"/>
            </a:xfrm>
            <a:prstGeom prst="rect">
              <a:avLst/>
            </a:prstGeom>
          </p:spPr>
          <p:txBody>
            <a:bodyPr lIns="50800" tIns="50800" rIns="50800" bIns="50800" rtlCol="0" anchor="ctr"/>
            <a:lstStyle/>
            <a:p>
              <a:pPr algn="ctr">
                <a:lnSpc>
                  <a:spcPts val="2100"/>
                </a:lnSpc>
              </a:pPr>
              <a:endParaRPr dirty="0">
                <a:latin typeface="Verdana" panose="020B0604030504040204" pitchFamily="34" charset="0"/>
              </a:endParaRPr>
            </a:p>
          </p:txBody>
        </p:sp>
      </p:grpSp>
      <p:grpSp>
        <p:nvGrpSpPr>
          <p:cNvPr id="28" name="Group 28">
            <a:extLst>
              <a:ext uri="{FF2B5EF4-FFF2-40B4-BE49-F238E27FC236}">
                <a16:creationId xmlns:a16="http://schemas.microsoft.com/office/drawing/2014/main" id="{7A2F83EA-2EF9-5A68-DEB0-4D0AA9B3F33F}"/>
              </a:ext>
            </a:extLst>
          </p:cNvPr>
          <p:cNvGrpSpPr/>
          <p:nvPr/>
        </p:nvGrpSpPr>
        <p:grpSpPr>
          <a:xfrm>
            <a:off x="-674710" y="8498591"/>
            <a:ext cx="19281670" cy="2271793"/>
            <a:chOff x="0" y="0"/>
            <a:chExt cx="5078300" cy="598332"/>
          </a:xfrm>
        </p:grpSpPr>
        <p:sp>
          <p:nvSpPr>
            <p:cNvPr id="29" name="Freeform 29">
              <a:extLst>
                <a:ext uri="{FF2B5EF4-FFF2-40B4-BE49-F238E27FC236}">
                  <a16:creationId xmlns:a16="http://schemas.microsoft.com/office/drawing/2014/main" id="{BD50A501-7DD7-5C56-18D3-C36FA21936DA}"/>
                </a:ext>
              </a:extLst>
            </p:cNvPr>
            <p:cNvSpPr/>
            <p:nvPr/>
          </p:nvSpPr>
          <p:spPr>
            <a:xfrm>
              <a:off x="0" y="0"/>
              <a:ext cx="5078300" cy="598332"/>
            </a:xfrm>
            <a:custGeom>
              <a:avLst/>
              <a:gdLst/>
              <a:ahLst/>
              <a:cxnLst/>
              <a:rect l="l" t="t" r="r" b="b"/>
              <a:pathLst>
                <a:path w="5078300" h="598332">
                  <a:moveTo>
                    <a:pt x="0" y="0"/>
                  </a:moveTo>
                  <a:lnTo>
                    <a:pt x="5078300" y="0"/>
                  </a:lnTo>
                  <a:lnTo>
                    <a:pt x="5078300" y="598332"/>
                  </a:lnTo>
                  <a:lnTo>
                    <a:pt x="0" y="598332"/>
                  </a:lnTo>
                  <a:close/>
                </a:path>
              </a:pathLst>
            </a:custGeom>
            <a:gradFill rotWithShape="1">
              <a:gsLst>
                <a:gs pos="0">
                  <a:srgbClr val="649CDC">
                    <a:alpha val="100000"/>
                  </a:srgbClr>
                </a:gs>
                <a:gs pos="100000">
                  <a:srgbClr val="19317D">
                    <a:alpha val="100000"/>
                  </a:srgbClr>
                </a:gs>
              </a:gsLst>
              <a:lin ang="0"/>
            </a:gradFill>
          </p:spPr>
          <p:txBody>
            <a:bodyPr/>
            <a:lstStyle/>
            <a:p>
              <a:endParaRPr lang="en-US" dirty="0">
                <a:latin typeface="Verdana" panose="020B0604030504040204" pitchFamily="34" charset="0"/>
              </a:endParaRPr>
            </a:p>
          </p:txBody>
        </p:sp>
        <p:sp>
          <p:nvSpPr>
            <p:cNvPr id="30" name="TextBox 30">
              <a:extLst>
                <a:ext uri="{FF2B5EF4-FFF2-40B4-BE49-F238E27FC236}">
                  <a16:creationId xmlns:a16="http://schemas.microsoft.com/office/drawing/2014/main" id="{62586317-0175-8404-0798-6FFB46F4809A}"/>
                </a:ext>
              </a:extLst>
            </p:cNvPr>
            <p:cNvSpPr txBox="1"/>
            <p:nvPr/>
          </p:nvSpPr>
          <p:spPr>
            <a:xfrm>
              <a:off x="0" y="-38100"/>
              <a:ext cx="5078300" cy="636432"/>
            </a:xfrm>
            <a:prstGeom prst="rect">
              <a:avLst/>
            </a:prstGeom>
          </p:spPr>
          <p:txBody>
            <a:bodyPr lIns="50800" tIns="50800" rIns="50800" bIns="50800" rtlCol="0" anchor="ctr"/>
            <a:lstStyle/>
            <a:p>
              <a:pPr algn="ctr">
                <a:lnSpc>
                  <a:spcPts val="2659"/>
                </a:lnSpc>
              </a:pPr>
              <a:endParaRPr dirty="0">
                <a:latin typeface="Verdana" panose="020B0604030504040204" pitchFamily="34" charset="0"/>
              </a:endParaRPr>
            </a:p>
          </p:txBody>
        </p:sp>
      </p:grpSp>
      <p:sp>
        <p:nvSpPr>
          <p:cNvPr id="31" name="TextBox 31">
            <a:extLst>
              <a:ext uri="{FF2B5EF4-FFF2-40B4-BE49-F238E27FC236}">
                <a16:creationId xmlns:a16="http://schemas.microsoft.com/office/drawing/2014/main" id="{05C150EE-13E1-087E-4832-219C1056AC26}"/>
              </a:ext>
            </a:extLst>
          </p:cNvPr>
          <p:cNvSpPr txBox="1"/>
          <p:nvPr/>
        </p:nvSpPr>
        <p:spPr>
          <a:xfrm>
            <a:off x="1994170" y="4588882"/>
            <a:ext cx="2470826" cy="342530"/>
          </a:xfrm>
          <a:prstGeom prst="rect">
            <a:avLst/>
          </a:prstGeom>
        </p:spPr>
        <p:txBody>
          <a:bodyPr wrap="square" lIns="0" tIns="0" rIns="0" bIns="0" rtlCol="0" anchor="t">
            <a:spAutoFit/>
          </a:bodyPr>
          <a:lstStyle/>
          <a:p>
            <a:pPr algn="ctr">
              <a:lnSpc>
                <a:spcPts val="2299"/>
              </a:lnSpc>
            </a:pPr>
            <a:r>
              <a:rPr lang="en-US" sz="4000" b="1" dirty="0">
                <a:solidFill>
                  <a:srgbClr val="000000"/>
                </a:solidFill>
                <a:latin typeface="Bookman Old Style" panose="02050604050505020204" pitchFamily="18" charset="0"/>
                <a:ea typeface="Verdana" panose="020B0604030504040204" pitchFamily="34" charset="0"/>
                <a:cs typeface="Verdana" panose="020B0604030504040204" pitchFamily="34" charset="0"/>
                <a:sym typeface="Calibri (MS) Bold"/>
              </a:rPr>
              <a:t>Novelty</a:t>
            </a:r>
          </a:p>
        </p:txBody>
      </p:sp>
      <p:sp>
        <p:nvSpPr>
          <p:cNvPr id="32" name="TextBox 32">
            <a:extLst>
              <a:ext uri="{FF2B5EF4-FFF2-40B4-BE49-F238E27FC236}">
                <a16:creationId xmlns:a16="http://schemas.microsoft.com/office/drawing/2014/main" id="{579C6D09-0B98-E900-4154-7DF0501B9C53}"/>
              </a:ext>
            </a:extLst>
          </p:cNvPr>
          <p:cNvSpPr txBox="1"/>
          <p:nvPr/>
        </p:nvSpPr>
        <p:spPr>
          <a:xfrm>
            <a:off x="1585610" y="5254654"/>
            <a:ext cx="3481786" cy="1819344"/>
          </a:xfrm>
          <a:prstGeom prst="rect">
            <a:avLst/>
          </a:prstGeom>
        </p:spPr>
        <p:txBody>
          <a:bodyPr wrap="square" lIns="0" tIns="0" rIns="0" bIns="0" rtlCol="0" anchor="t">
            <a:spAutoFit/>
          </a:bodyPr>
          <a:lstStyle/>
          <a:p>
            <a:pPr algn="ctr">
              <a:lnSpc>
                <a:spcPts val="2799"/>
              </a:lnSpc>
            </a:pPr>
            <a:r>
              <a:rPr lang="en-US" sz="3600" dirty="0">
                <a:solidFill>
                  <a:srgbClr val="000000"/>
                </a:solidFill>
                <a:latin typeface="Bookman Old Style" panose="02050604050505020204" pitchFamily="18" charset="0"/>
                <a:ea typeface="Verdana" panose="020B0604030504040204" pitchFamily="34" charset="0"/>
                <a:cs typeface="Verdana" panose="020B0604030504040204" pitchFamily="34" charset="0"/>
                <a:sym typeface="Calibri (MS)"/>
              </a:rPr>
              <a:t>Change things up! From membership to program to fundraising </a:t>
            </a:r>
          </a:p>
        </p:txBody>
      </p:sp>
      <p:sp>
        <p:nvSpPr>
          <p:cNvPr id="33" name="TextBox 33">
            <a:extLst>
              <a:ext uri="{FF2B5EF4-FFF2-40B4-BE49-F238E27FC236}">
                <a16:creationId xmlns:a16="http://schemas.microsoft.com/office/drawing/2014/main" id="{F21BDB14-FB95-A509-2A94-5B347635CF42}"/>
              </a:ext>
            </a:extLst>
          </p:cNvPr>
          <p:cNvSpPr txBox="1"/>
          <p:nvPr/>
        </p:nvSpPr>
        <p:spPr>
          <a:xfrm>
            <a:off x="5609754" y="4588882"/>
            <a:ext cx="3063885" cy="637482"/>
          </a:xfrm>
          <a:prstGeom prst="rect">
            <a:avLst/>
          </a:prstGeom>
        </p:spPr>
        <p:txBody>
          <a:bodyPr wrap="square" lIns="0" tIns="0" rIns="0" bIns="0" rtlCol="0" anchor="t">
            <a:spAutoFit/>
          </a:bodyPr>
          <a:lstStyle/>
          <a:p>
            <a:pPr algn="ctr">
              <a:lnSpc>
                <a:spcPts val="2299"/>
              </a:lnSpc>
            </a:pPr>
            <a:r>
              <a:rPr lang="en-US" sz="4000" b="1" dirty="0">
                <a:solidFill>
                  <a:srgbClr val="000000"/>
                </a:solidFill>
                <a:latin typeface="Bookman Old Style" panose="02050604050505020204" pitchFamily="18" charset="0"/>
                <a:ea typeface="Verdana" panose="020B0604030504040204" pitchFamily="34" charset="0"/>
                <a:cs typeface="Verdana" panose="020B0604030504040204" pitchFamily="34" charset="0"/>
                <a:sym typeface="Calibri (MS) Bold"/>
              </a:rPr>
              <a:t>New Members</a:t>
            </a:r>
          </a:p>
        </p:txBody>
      </p:sp>
      <p:sp>
        <p:nvSpPr>
          <p:cNvPr id="34" name="TextBox 34">
            <a:extLst>
              <a:ext uri="{FF2B5EF4-FFF2-40B4-BE49-F238E27FC236}">
                <a16:creationId xmlns:a16="http://schemas.microsoft.com/office/drawing/2014/main" id="{0268E61E-B072-341C-FA86-6330E7C6D4E0}"/>
              </a:ext>
            </a:extLst>
          </p:cNvPr>
          <p:cNvSpPr txBox="1"/>
          <p:nvPr/>
        </p:nvSpPr>
        <p:spPr>
          <a:xfrm>
            <a:off x="5876838" y="5408186"/>
            <a:ext cx="2534140" cy="1819344"/>
          </a:xfrm>
          <a:prstGeom prst="rect">
            <a:avLst/>
          </a:prstGeom>
        </p:spPr>
        <p:txBody>
          <a:bodyPr lIns="0" tIns="0" rIns="0" bIns="0" rtlCol="0" anchor="t">
            <a:spAutoFit/>
          </a:bodyPr>
          <a:lstStyle/>
          <a:p>
            <a:pPr algn="ctr">
              <a:lnSpc>
                <a:spcPts val="2799"/>
              </a:lnSpc>
            </a:pPr>
            <a:r>
              <a:rPr lang="en-US" sz="3600" dirty="0">
                <a:solidFill>
                  <a:srgbClr val="000000"/>
                </a:solidFill>
                <a:latin typeface="Bookman Old Style" panose="02050604050505020204" pitchFamily="18" charset="0"/>
                <a:ea typeface="Verdana" panose="020B0604030504040204" pitchFamily="34" charset="0"/>
                <a:cs typeface="Verdana" panose="020B0604030504040204" pitchFamily="34" charset="0"/>
                <a:sym typeface="Calibri (MS)"/>
              </a:rPr>
              <a:t>Give new members a warm and supportive welcome!</a:t>
            </a:r>
          </a:p>
        </p:txBody>
      </p:sp>
      <p:sp>
        <p:nvSpPr>
          <p:cNvPr id="35" name="TextBox 35">
            <a:extLst>
              <a:ext uri="{FF2B5EF4-FFF2-40B4-BE49-F238E27FC236}">
                <a16:creationId xmlns:a16="http://schemas.microsoft.com/office/drawing/2014/main" id="{27BFBBEF-6338-A2FD-06C9-15C5C6C683B2}"/>
              </a:ext>
            </a:extLst>
          </p:cNvPr>
          <p:cNvSpPr txBox="1"/>
          <p:nvPr/>
        </p:nvSpPr>
        <p:spPr>
          <a:xfrm>
            <a:off x="9395209" y="4976206"/>
            <a:ext cx="3409537" cy="2524858"/>
          </a:xfrm>
          <a:prstGeom prst="rect">
            <a:avLst/>
          </a:prstGeom>
        </p:spPr>
        <p:txBody>
          <a:bodyPr wrap="square" lIns="0" tIns="0" rIns="0" bIns="0" rtlCol="0" anchor="t">
            <a:spAutoFit/>
          </a:bodyPr>
          <a:lstStyle/>
          <a:p>
            <a:pPr algn="ctr">
              <a:lnSpc>
                <a:spcPts val="2799"/>
              </a:lnSpc>
            </a:pPr>
            <a:r>
              <a:rPr lang="en-US" sz="3200" dirty="0">
                <a:solidFill>
                  <a:srgbClr val="000000"/>
                </a:solidFill>
                <a:latin typeface="Bookman Old Style" panose="02050604050505020204" pitchFamily="18" charset="0"/>
                <a:ea typeface="Verdana" panose="020B0604030504040204" pitchFamily="34" charset="0"/>
                <a:cs typeface="Verdana" panose="020B0604030504040204" pitchFamily="34" charset="0"/>
                <a:sym typeface="Calibri (MS)"/>
              </a:rPr>
              <a:t>Celebrate member’s hard work and contributions at meetings, in newsletters, on social media.</a:t>
            </a:r>
          </a:p>
        </p:txBody>
      </p:sp>
      <p:sp>
        <p:nvSpPr>
          <p:cNvPr id="37" name="TextBox 37">
            <a:extLst>
              <a:ext uri="{FF2B5EF4-FFF2-40B4-BE49-F238E27FC236}">
                <a16:creationId xmlns:a16="http://schemas.microsoft.com/office/drawing/2014/main" id="{C9A675AE-985F-CBBF-FDB6-132D3C1F1A28}"/>
              </a:ext>
            </a:extLst>
          </p:cNvPr>
          <p:cNvSpPr txBox="1"/>
          <p:nvPr/>
        </p:nvSpPr>
        <p:spPr>
          <a:xfrm>
            <a:off x="9576656" y="4521005"/>
            <a:ext cx="3112851" cy="342530"/>
          </a:xfrm>
          <a:prstGeom prst="rect">
            <a:avLst/>
          </a:prstGeom>
        </p:spPr>
        <p:txBody>
          <a:bodyPr wrap="square" lIns="0" tIns="0" rIns="0" bIns="0" rtlCol="0" anchor="t">
            <a:spAutoFit/>
          </a:bodyPr>
          <a:lstStyle/>
          <a:p>
            <a:pPr algn="ctr">
              <a:lnSpc>
                <a:spcPts val="2299"/>
              </a:lnSpc>
            </a:pPr>
            <a:r>
              <a:rPr lang="en-US" sz="4000" b="1" dirty="0">
                <a:solidFill>
                  <a:srgbClr val="000000"/>
                </a:solidFill>
                <a:latin typeface="Bookman Old Style" panose="02050604050505020204" pitchFamily="18" charset="0"/>
                <a:ea typeface="Verdana" panose="020B0604030504040204" pitchFamily="34" charset="0"/>
                <a:cs typeface="Verdana" panose="020B0604030504040204" pitchFamily="34" charset="0"/>
                <a:sym typeface="Calibri (MS) Bold"/>
              </a:rPr>
              <a:t>Celebrate!</a:t>
            </a:r>
          </a:p>
        </p:txBody>
      </p:sp>
      <p:sp>
        <p:nvSpPr>
          <p:cNvPr id="39" name="TextBox 39">
            <a:extLst>
              <a:ext uri="{FF2B5EF4-FFF2-40B4-BE49-F238E27FC236}">
                <a16:creationId xmlns:a16="http://schemas.microsoft.com/office/drawing/2014/main" id="{FBF8F138-D5EA-B13F-E516-63F86A5B5FA2}"/>
              </a:ext>
            </a:extLst>
          </p:cNvPr>
          <p:cNvSpPr txBox="1"/>
          <p:nvPr/>
        </p:nvSpPr>
        <p:spPr>
          <a:xfrm>
            <a:off x="5067396" y="1416384"/>
            <a:ext cx="8153208" cy="1000274"/>
          </a:xfrm>
          <a:prstGeom prst="rect">
            <a:avLst/>
          </a:prstGeom>
        </p:spPr>
        <p:txBody>
          <a:bodyPr lIns="0" tIns="0" rIns="0" bIns="0" rtlCol="0" anchor="t">
            <a:spAutoFit/>
          </a:bodyPr>
          <a:lstStyle/>
          <a:p>
            <a:pPr algn="ctr">
              <a:lnSpc>
                <a:spcPts val="7799"/>
              </a:lnSpc>
            </a:pPr>
            <a:r>
              <a:rPr lang="en-US" sz="6500" b="1" dirty="0">
                <a:solidFill>
                  <a:srgbClr val="293374"/>
                </a:solidFill>
                <a:latin typeface="Verdana" panose="020B0604030504040204" pitchFamily="34" charset="0"/>
                <a:ea typeface="Verdana" panose="020B0604030504040204" pitchFamily="34" charset="0"/>
                <a:cs typeface="Verdana" panose="020B0604030504040204" pitchFamily="34" charset="0"/>
                <a:sym typeface="Effra"/>
              </a:rPr>
              <a:t>How to Add Joy</a:t>
            </a:r>
          </a:p>
        </p:txBody>
      </p:sp>
      <p:sp>
        <p:nvSpPr>
          <p:cNvPr id="41" name="Freeform 41">
            <a:extLst>
              <a:ext uri="{FF2B5EF4-FFF2-40B4-BE49-F238E27FC236}">
                <a16:creationId xmlns:a16="http://schemas.microsoft.com/office/drawing/2014/main" id="{CBC4A1E4-CDF7-107D-77BF-A7DCD789AFBF}"/>
              </a:ext>
            </a:extLst>
          </p:cNvPr>
          <p:cNvSpPr/>
          <p:nvPr/>
        </p:nvSpPr>
        <p:spPr>
          <a:xfrm>
            <a:off x="6892153" y="3498836"/>
            <a:ext cx="532362" cy="458799"/>
          </a:xfrm>
          <a:custGeom>
            <a:avLst/>
            <a:gdLst/>
            <a:ahLst/>
            <a:cxnLst/>
            <a:rect l="l" t="t" r="r" b="b"/>
            <a:pathLst>
              <a:path w="532362" h="458799">
                <a:moveTo>
                  <a:pt x="0" y="0"/>
                </a:moveTo>
                <a:lnTo>
                  <a:pt x="532361" y="0"/>
                </a:lnTo>
                <a:lnTo>
                  <a:pt x="532361" y="458799"/>
                </a:lnTo>
                <a:lnTo>
                  <a:pt x="0" y="458799"/>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dirty="0">
              <a:latin typeface="Verdana" panose="020B0604030504040204" pitchFamily="34" charset="0"/>
            </a:endParaRPr>
          </a:p>
        </p:txBody>
      </p:sp>
      <p:sp>
        <p:nvSpPr>
          <p:cNvPr id="42" name="Freeform 42">
            <a:extLst>
              <a:ext uri="{FF2B5EF4-FFF2-40B4-BE49-F238E27FC236}">
                <a16:creationId xmlns:a16="http://schemas.microsoft.com/office/drawing/2014/main" id="{90E1B4AD-68DB-4674-2E1E-474981F3FDF7}"/>
              </a:ext>
            </a:extLst>
          </p:cNvPr>
          <p:cNvSpPr/>
          <p:nvPr/>
        </p:nvSpPr>
        <p:spPr>
          <a:xfrm>
            <a:off x="10934050" y="3453296"/>
            <a:ext cx="502274" cy="509688"/>
          </a:xfrm>
          <a:custGeom>
            <a:avLst/>
            <a:gdLst/>
            <a:ahLst/>
            <a:cxnLst/>
            <a:rect l="l" t="t" r="r" b="b"/>
            <a:pathLst>
              <a:path w="502274" h="509688">
                <a:moveTo>
                  <a:pt x="0" y="0"/>
                </a:moveTo>
                <a:lnTo>
                  <a:pt x="502274" y="0"/>
                </a:lnTo>
                <a:lnTo>
                  <a:pt x="502274" y="509688"/>
                </a:lnTo>
                <a:lnTo>
                  <a:pt x="0" y="509688"/>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dirty="0">
              <a:latin typeface="Verdana" panose="020B0604030504040204" pitchFamily="34" charset="0"/>
            </a:endParaRPr>
          </a:p>
        </p:txBody>
      </p:sp>
      <p:sp>
        <p:nvSpPr>
          <p:cNvPr id="43" name="Freeform 43">
            <a:extLst>
              <a:ext uri="{FF2B5EF4-FFF2-40B4-BE49-F238E27FC236}">
                <a16:creationId xmlns:a16="http://schemas.microsoft.com/office/drawing/2014/main" id="{334C94C4-2DAE-6E82-7DE0-4A63734C8DB2}"/>
              </a:ext>
            </a:extLst>
          </p:cNvPr>
          <p:cNvSpPr/>
          <p:nvPr/>
        </p:nvSpPr>
        <p:spPr>
          <a:xfrm>
            <a:off x="2937971" y="3541819"/>
            <a:ext cx="508266" cy="362775"/>
          </a:xfrm>
          <a:custGeom>
            <a:avLst/>
            <a:gdLst/>
            <a:ahLst/>
            <a:cxnLst/>
            <a:rect l="l" t="t" r="r" b="b"/>
            <a:pathLst>
              <a:path w="508266" h="362775">
                <a:moveTo>
                  <a:pt x="0" y="0"/>
                </a:moveTo>
                <a:lnTo>
                  <a:pt x="508267" y="0"/>
                </a:lnTo>
                <a:lnTo>
                  <a:pt x="508267" y="362775"/>
                </a:lnTo>
                <a:lnTo>
                  <a:pt x="0" y="362775"/>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US" dirty="0">
              <a:latin typeface="Verdana" panose="020B0604030504040204" pitchFamily="34" charset="0"/>
            </a:endParaRPr>
          </a:p>
        </p:txBody>
      </p:sp>
      <p:sp>
        <p:nvSpPr>
          <p:cNvPr id="44" name="Freeform 44">
            <a:extLst>
              <a:ext uri="{FF2B5EF4-FFF2-40B4-BE49-F238E27FC236}">
                <a16:creationId xmlns:a16="http://schemas.microsoft.com/office/drawing/2014/main" id="{5BFCE4EF-BD67-C3DB-29C5-61200B426E95}"/>
              </a:ext>
            </a:extLst>
          </p:cNvPr>
          <p:cNvSpPr/>
          <p:nvPr/>
        </p:nvSpPr>
        <p:spPr>
          <a:xfrm>
            <a:off x="15193206" y="9043031"/>
            <a:ext cx="2413246" cy="554217"/>
          </a:xfrm>
          <a:custGeom>
            <a:avLst/>
            <a:gdLst/>
            <a:ahLst/>
            <a:cxnLst/>
            <a:rect l="l" t="t" r="r" b="b"/>
            <a:pathLst>
              <a:path w="2413246" h="554217">
                <a:moveTo>
                  <a:pt x="0" y="0"/>
                </a:moveTo>
                <a:lnTo>
                  <a:pt x="2413246" y="0"/>
                </a:lnTo>
                <a:lnTo>
                  <a:pt x="2413246" y="554217"/>
                </a:lnTo>
                <a:lnTo>
                  <a:pt x="0" y="554217"/>
                </a:lnTo>
                <a:lnTo>
                  <a:pt x="0" y="0"/>
                </a:lnTo>
                <a:close/>
              </a:path>
            </a:pathLst>
          </a:custGeom>
          <a:blipFill>
            <a:blip r:embed="rId7"/>
            <a:stretch>
              <a:fillRect t="-74" b="-74"/>
            </a:stretch>
          </a:blipFill>
        </p:spPr>
        <p:txBody>
          <a:bodyPr/>
          <a:lstStyle/>
          <a:p>
            <a:endParaRPr lang="en-US" dirty="0">
              <a:latin typeface="Verdana" panose="020B0604030504040204" pitchFamily="34" charset="0"/>
            </a:endParaRPr>
          </a:p>
        </p:txBody>
      </p:sp>
    </p:spTree>
    <p:extLst>
      <p:ext uri="{BB962C8B-B14F-4D97-AF65-F5344CB8AC3E}">
        <p14:creationId xmlns:p14="http://schemas.microsoft.com/office/powerpoint/2010/main" val="3597215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783861-A2FB-4EC1-EE15-95C975CA1505}"/>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6EDFB197-5F2C-1461-AFC2-162FDBEAA72B}"/>
              </a:ext>
            </a:extLst>
          </p:cNvPr>
          <p:cNvSpPr/>
          <p:nvPr/>
        </p:nvSpPr>
        <p:spPr>
          <a:xfrm>
            <a:off x="-2351550" y="-7799490"/>
            <a:ext cx="9418799" cy="10078481"/>
          </a:xfrm>
          <a:custGeom>
            <a:avLst/>
            <a:gdLst/>
            <a:ahLst/>
            <a:cxnLst/>
            <a:rect l="l" t="t" r="r" b="b"/>
            <a:pathLst>
              <a:path w="9418799" h="10078481">
                <a:moveTo>
                  <a:pt x="0" y="0"/>
                </a:moveTo>
                <a:lnTo>
                  <a:pt x="9418799" y="0"/>
                </a:lnTo>
                <a:lnTo>
                  <a:pt x="9418799" y="10078482"/>
                </a:lnTo>
                <a:lnTo>
                  <a:pt x="0" y="10078482"/>
                </a:lnTo>
                <a:lnTo>
                  <a:pt x="0" y="0"/>
                </a:lnTo>
                <a:close/>
              </a:path>
            </a:pathLst>
          </a:custGeom>
          <a:blipFill>
            <a:blip>
              <a:alphaModFix amt="3000"/>
              <a:extLst>
                <a:ext uri="{96DAC541-7B7A-43D3-8B79-37D633B846F1}">
                  <asvg:svgBlip xmlns:asvg="http://schemas.microsoft.com/office/drawing/2016/SVG/main" r:embed="rId3"/>
                </a:ext>
              </a:extLst>
            </a:blip>
            <a:stretch>
              <a:fillRect/>
            </a:stretch>
          </a:blipFill>
        </p:spPr>
        <p:txBody>
          <a:bodyPr/>
          <a:lstStyle/>
          <a:p>
            <a:endParaRPr lang="en-US" dirty="0">
              <a:latin typeface="Verdana" panose="020B0604030504040204" pitchFamily="34" charset="0"/>
            </a:endParaRPr>
          </a:p>
        </p:txBody>
      </p:sp>
      <p:grpSp>
        <p:nvGrpSpPr>
          <p:cNvPr id="3" name="Group 3">
            <a:extLst>
              <a:ext uri="{FF2B5EF4-FFF2-40B4-BE49-F238E27FC236}">
                <a16:creationId xmlns:a16="http://schemas.microsoft.com/office/drawing/2014/main" id="{B4E7DDBB-A5BD-1F85-1B47-D51FABD45E5F}"/>
              </a:ext>
            </a:extLst>
          </p:cNvPr>
          <p:cNvGrpSpPr/>
          <p:nvPr/>
        </p:nvGrpSpPr>
        <p:grpSpPr>
          <a:xfrm>
            <a:off x="1385856" y="3728235"/>
            <a:ext cx="3615584" cy="4084556"/>
            <a:chOff x="0" y="0"/>
            <a:chExt cx="952253" cy="1075768"/>
          </a:xfrm>
        </p:grpSpPr>
        <p:sp>
          <p:nvSpPr>
            <p:cNvPr id="4" name="Freeform 4">
              <a:extLst>
                <a:ext uri="{FF2B5EF4-FFF2-40B4-BE49-F238E27FC236}">
                  <a16:creationId xmlns:a16="http://schemas.microsoft.com/office/drawing/2014/main" id="{D6740AC6-CB2E-640B-9A48-D05ACF71FE6B}"/>
                </a:ext>
              </a:extLst>
            </p:cNvPr>
            <p:cNvSpPr/>
            <p:nvPr/>
          </p:nvSpPr>
          <p:spPr>
            <a:xfrm>
              <a:off x="0" y="0"/>
              <a:ext cx="952253" cy="1075768"/>
            </a:xfrm>
            <a:custGeom>
              <a:avLst/>
              <a:gdLst/>
              <a:ahLst/>
              <a:cxnLst/>
              <a:rect l="l" t="t" r="r" b="b"/>
              <a:pathLst>
                <a:path w="952253" h="1075768">
                  <a:moveTo>
                    <a:pt x="32119" y="0"/>
                  </a:moveTo>
                  <a:lnTo>
                    <a:pt x="920134" y="0"/>
                  </a:lnTo>
                  <a:cubicBezTo>
                    <a:pt x="928652" y="0"/>
                    <a:pt x="936822" y="3384"/>
                    <a:pt x="942845" y="9407"/>
                  </a:cubicBezTo>
                  <a:cubicBezTo>
                    <a:pt x="948869" y="15431"/>
                    <a:pt x="952253" y="23600"/>
                    <a:pt x="952253" y="32119"/>
                  </a:cubicBezTo>
                  <a:lnTo>
                    <a:pt x="952253" y="1043649"/>
                  </a:lnTo>
                  <a:cubicBezTo>
                    <a:pt x="952253" y="1061388"/>
                    <a:pt x="937873" y="1075768"/>
                    <a:pt x="920134" y="1075768"/>
                  </a:cubicBezTo>
                  <a:lnTo>
                    <a:pt x="32119" y="1075768"/>
                  </a:lnTo>
                  <a:cubicBezTo>
                    <a:pt x="14380" y="1075768"/>
                    <a:pt x="0" y="1061388"/>
                    <a:pt x="0" y="1043649"/>
                  </a:cubicBezTo>
                  <a:lnTo>
                    <a:pt x="0" y="32119"/>
                  </a:lnTo>
                  <a:cubicBezTo>
                    <a:pt x="0" y="14380"/>
                    <a:pt x="14380" y="0"/>
                    <a:pt x="32119" y="0"/>
                  </a:cubicBezTo>
                  <a:close/>
                </a:path>
              </a:pathLst>
            </a:custGeom>
            <a:solidFill>
              <a:srgbClr val="F6F5F8"/>
            </a:solidFill>
          </p:spPr>
          <p:txBody>
            <a:bodyPr/>
            <a:lstStyle/>
            <a:p>
              <a:endParaRPr lang="en-US" dirty="0">
                <a:latin typeface="Verdana" panose="020B0604030504040204" pitchFamily="34" charset="0"/>
              </a:endParaRPr>
            </a:p>
          </p:txBody>
        </p:sp>
        <p:sp>
          <p:nvSpPr>
            <p:cNvPr id="5" name="TextBox 5">
              <a:extLst>
                <a:ext uri="{FF2B5EF4-FFF2-40B4-BE49-F238E27FC236}">
                  <a16:creationId xmlns:a16="http://schemas.microsoft.com/office/drawing/2014/main" id="{24EF11B4-82B7-A156-2931-E8EEFC91CC5E}"/>
                </a:ext>
              </a:extLst>
            </p:cNvPr>
            <p:cNvSpPr txBox="1"/>
            <p:nvPr/>
          </p:nvSpPr>
          <p:spPr>
            <a:xfrm>
              <a:off x="0" y="28575"/>
              <a:ext cx="952253" cy="1047193"/>
            </a:xfrm>
            <a:prstGeom prst="rect">
              <a:avLst/>
            </a:prstGeom>
          </p:spPr>
          <p:txBody>
            <a:bodyPr lIns="50800" tIns="50800" rIns="50800" bIns="50800" rtlCol="0" anchor="ctr"/>
            <a:lstStyle/>
            <a:p>
              <a:pPr algn="ctr">
                <a:lnSpc>
                  <a:spcPts val="2100"/>
                </a:lnSpc>
              </a:pPr>
              <a:endParaRPr dirty="0">
                <a:latin typeface="Verdana" panose="020B0604030504040204" pitchFamily="34" charset="0"/>
              </a:endParaRPr>
            </a:p>
          </p:txBody>
        </p:sp>
      </p:grpSp>
      <p:grpSp>
        <p:nvGrpSpPr>
          <p:cNvPr id="6" name="Group 6">
            <a:extLst>
              <a:ext uri="{FF2B5EF4-FFF2-40B4-BE49-F238E27FC236}">
                <a16:creationId xmlns:a16="http://schemas.microsoft.com/office/drawing/2014/main" id="{99460D12-EFBF-6525-F557-1AE1FAF2B487}"/>
              </a:ext>
            </a:extLst>
          </p:cNvPr>
          <p:cNvGrpSpPr/>
          <p:nvPr/>
        </p:nvGrpSpPr>
        <p:grpSpPr>
          <a:xfrm>
            <a:off x="2743976" y="3204980"/>
            <a:ext cx="899344" cy="1046510"/>
            <a:chOff x="0" y="0"/>
            <a:chExt cx="698500" cy="812800"/>
          </a:xfrm>
        </p:grpSpPr>
        <p:sp>
          <p:nvSpPr>
            <p:cNvPr id="7" name="Freeform 7">
              <a:extLst>
                <a:ext uri="{FF2B5EF4-FFF2-40B4-BE49-F238E27FC236}">
                  <a16:creationId xmlns:a16="http://schemas.microsoft.com/office/drawing/2014/main" id="{9D6C1FE9-7BDA-72E3-C810-F953F982D6B9}"/>
                </a:ext>
              </a:extLst>
            </p:cNvPr>
            <p:cNvSpPr/>
            <p:nvPr/>
          </p:nvSpPr>
          <p:spPr>
            <a:xfrm>
              <a:off x="0" y="21309"/>
              <a:ext cx="698500" cy="770183"/>
            </a:xfrm>
            <a:custGeom>
              <a:avLst/>
              <a:gdLst/>
              <a:ahLst/>
              <a:cxnLst/>
              <a:rect l="l" t="t" r="r" b="b"/>
              <a:pathLst>
                <a:path w="698500" h="770183">
                  <a:moveTo>
                    <a:pt x="445165" y="34496"/>
                  </a:moveTo>
                  <a:lnTo>
                    <a:pt x="602585" y="126086"/>
                  </a:lnTo>
                  <a:cubicBezTo>
                    <a:pt x="661968" y="160636"/>
                    <a:pt x="698500" y="224156"/>
                    <a:pt x="698500" y="292859"/>
                  </a:cubicBezTo>
                  <a:lnTo>
                    <a:pt x="698500" y="477323"/>
                  </a:lnTo>
                  <a:cubicBezTo>
                    <a:pt x="698500" y="546026"/>
                    <a:pt x="661968" y="609546"/>
                    <a:pt x="602585" y="644096"/>
                  </a:cubicBezTo>
                  <a:lnTo>
                    <a:pt x="445165" y="735686"/>
                  </a:lnTo>
                  <a:cubicBezTo>
                    <a:pt x="385874" y="770182"/>
                    <a:pt x="312626" y="770182"/>
                    <a:pt x="253335" y="735686"/>
                  </a:cubicBezTo>
                  <a:lnTo>
                    <a:pt x="95915" y="644096"/>
                  </a:lnTo>
                  <a:cubicBezTo>
                    <a:pt x="36532" y="609546"/>
                    <a:pt x="0" y="546026"/>
                    <a:pt x="0" y="477323"/>
                  </a:cubicBezTo>
                  <a:lnTo>
                    <a:pt x="0" y="292859"/>
                  </a:lnTo>
                  <a:cubicBezTo>
                    <a:pt x="0" y="224156"/>
                    <a:pt x="36532" y="160636"/>
                    <a:pt x="95915" y="126086"/>
                  </a:cubicBezTo>
                  <a:lnTo>
                    <a:pt x="253335" y="34496"/>
                  </a:lnTo>
                  <a:cubicBezTo>
                    <a:pt x="312626" y="0"/>
                    <a:pt x="385874" y="0"/>
                    <a:pt x="445165" y="34496"/>
                  </a:cubicBezTo>
                  <a:close/>
                </a:path>
              </a:pathLst>
            </a:custGeom>
            <a:solidFill>
              <a:srgbClr val="518BC9"/>
            </a:solidFill>
          </p:spPr>
          <p:txBody>
            <a:bodyPr/>
            <a:lstStyle/>
            <a:p>
              <a:endParaRPr lang="en-US" dirty="0">
                <a:latin typeface="Verdana" panose="020B0604030504040204" pitchFamily="34" charset="0"/>
              </a:endParaRPr>
            </a:p>
          </p:txBody>
        </p:sp>
        <p:sp>
          <p:nvSpPr>
            <p:cNvPr id="8" name="TextBox 8">
              <a:extLst>
                <a:ext uri="{FF2B5EF4-FFF2-40B4-BE49-F238E27FC236}">
                  <a16:creationId xmlns:a16="http://schemas.microsoft.com/office/drawing/2014/main" id="{746876BF-FFEC-2828-710E-ACC9706A9F9D}"/>
                </a:ext>
              </a:extLst>
            </p:cNvPr>
            <p:cNvSpPr txBox="1"/>
            <p:nvPr/>
          </p:nvSpPr>
          <p:spPr>
            <a:xfrm>
              <a:off x="0" y="168275"/>
              <a:ext cx="698500" cy="504825"/>
            </a:xfrm>
            <a:prstGeom prst="rect">
              <a:avLst/>
            </a:prstGeom>
          </p:spPr>
          <p:txBody>
            <a:bodyPr lIns="50800" tIns="50800" rIns="50800" bIns="50800" rtlCol="0" anchor="ctr"/>
            <a:lstStyle/>
            <a:p>
              <a:pPr algn="ctr">
                <a:lnSpc>
                  <a:spcPts val="2100"/>
                </a:lnSpc>
              </a:pPr>
              <a:endParaRPr dirty="0">
                <a:latin typeface="Verdana" panose="020B0604030504040204" pitchFamily="34" charset="0"/>
              </a:endParaRPr>
            </a:p>
          </p:txBody>
        </p:sp>
      </p:grpSp>
      <p:grpSp>
        <p:nvGrpSpPr>
          <p:cNvPr id="9" name="Group 9">
            <a:extLst>
              <a:ext uri="{FF2B5EF4-FFF2-40B4-BE49-F238E27FC236}">
                <a16:creationId xmlns:a16="http://schemas.microsoft.com/office/drawing/2014/main" id="{D28FF4D2-CB39-CC1D-F25B-7D33FEE3E348}"/>
              </a:ext>
            </a:extLst>
          </p:cNvPr>
          <p:cNvGrpSpPr/>
          <p:nvPr/>
        </p:nvGrpSpPr>
        <p:grpSpPr>
          <a:xfrm>
            <a:off x="5350541" y="3728235"/>
            <a:ext cx="3615584" cy="4084556"/>
            <a:chOff x="0" y="0"/>
            <a:chExt cx="952253" cy="1075768"/>
          </a:xfrm>
        </p:grpSpPr>
        <p:sp>
          <p:nvSpPr>
            <p:cNvPr id="10" name="Freeform 10">
              <a:extLst>
                <a:ext uri="{FF2B5EF4-FFF2-40B4-BE49-F238E27FC236}">
                  <a16:creationId xmlns:a16="http://schemas.microsoft.com/office/drawing/2014/main" id="{9732DDF0-ED46-89CF-B861-34D2540358E0}"/>
                </a:ext>
              </a:extLst>
            </p:cNvPr>
            <p:cNvSpPr/>
            <p:nvPr/>
          </p:nvSpPr>
          <p:spPr>
            <a:xfrm>
              <a:off x="0" y="0"/>
              <a:ext cx="952253" cy="1075768"/>
            </a:xfrm>
            <a:custGeom>
              <a:avLst/>
              <a:gdLst/>
              <a:ahLst/>
              <a:cxnLst/>
              <a:rect l="l" t="t" r="r" b="b"/>
              <a:pathLst>
                <a:path w="952253" h="1075768">
                  <a:moveTo>
                    <a:pt x="32119" y="0"/>
                  </a:moveTo>
                  <a:lnTo>
                    <a:pt x="920134" y="0"/>
                  </a:lnTo>
                  <a:cubicBezTo>
                    <a:pt x="928652" y="0"/>
                    <a:pt x="936822" y="3384"/>
                    <a:pt x="942845" y="9407"/>
                  </a:cubicBezTo>
                  <a:cubicBezTo>
                    <a:pt x="948869" y="15431"/>
                    <a:pt x="952253" y="23600"/>
                    <a:pt x="952253" y="32119"/>
                  </a:cubicBezTo>
                  <a:lnTo>
                    <a:pt x="952253" y="1043649"/>
                  </a:lnTo>
                  <a:cubicBezTo>
                    <a:pt x="952253" y="1061388"/>
                    <a:pt x="937873" y="1075768"/>
                    <a:pt x="920134" y="1075768"/>
                  </a:cubicBezTo>
                  <a:lnTo>
                    <a:pt x="32119" y="1075768"/>
                  </a:lnTo>
                  <a:cubicBezTo>
                    <a:pt x="14380" y="1075768"/>
                    <a:pt x="0" y="1061388"/>
                    <a:pt x="0" y="1043649"/>
                  </a:cubicBezTo>
                  <a:lnTo>
                    <a:pt x="0" y="32119"/>
                  </a:lnTo>
                  <a:cubicBezTo>
                    <a:pt x="0" y="14380"/>
                    <a:pt x="14380" y="0"/>
                    <a:pt x="32119" y="0"/>
                  </a:cubicBezTo>
                  <a:close/>
                </a:path>
              </a:pathLst>
            </a:custGeom>
            <a:solidFill>
              <a:srgbClr val="F6F5F8"/>
            </a:solidFill>
          </p:spPr>
          <p:txBody>
            <a:bodyPr/>
            <a:lstStyle/>
            <a:p>
              <a:endParaRPr lang="en-US" dirty="0">
                <a:latin typeface="Verdana" panose="020B0604030504040204" pitchFamily="34" charset="0"/>
              </a:endParaRPr>
            </a:p>
          </p:txBody>
        </p:sp>
        <p:sp>
          <p:nvSpPr>
            <p:cNvPr id="11" name="TextBox 11">
              <a:extLst>
                <a:ext uri="{FF2B5EF4-FFF2-40B4-BE49-F238E27FC236}">
                  <a16:creationId xmlns:a16="http://schemas.microsoft.com/office/drawing/2014/main" id="{3323C0AD-3ED8-E4B0-7211-2B2D5868ED00}"/>
                </a:ext>
              </a:extLst>
            </p:cNvPr>
            <p:cNvSpPr txBox="1"/>
            <p:nvPr/>
          </p:nvSpPr>
          <p:spPr>
            <a:xfrm>
              <a:off x="0" y="28575"/>
              <a:ext cx="952253" cy="1047193"/>
            </a:xfrm>
            <a:prstGeom prst="rect">
              <a:avLst/>
            </a:prstGeom>
          </p:spPr>
          <p:txBody>
            <a:bodyPr lIns="50800" tIns="50800" rIns="50800" bIns="50800" rtlCol="0" anchor="ctr"/>
            <a:lstStyle/>
            <a:p>
              <a:pPr algn="ctr">
                <a:lnSpc>
                  <a:spcPts val="2100"/>
                </a:lnSpc>
              </a:pPr>
              <a:endParaRPr dirty="0">
                <a:latin typeface="Verdana" panose="020B0604030504040204" pitchFamily="34" charset="0"/>
              </a:endParaRPr>
            </a:p>
          </p:txBody>
        </p:sp>
      </p:grpSp>
      <p:grpSp>
        <p:nvGrpSpPr>
          <p:cNvPr id="12" name="Group 12">
            <a:extLst>
              <a:ext uri="{FF2B5EF4-FFF2-40B4-BE49-F238E27FC236}">
                <a16:creationId xmlns:a16="http://schemas.microsoft.com/office/drawing/2014/main" id="{6BE59D03-A424-02C8-D798-E45BE0FD8CA7}"/>
              </a:ext>
            </a:extLst>
          </p:cNvPr>
          <p:cNvGrpSpPr/>
          <p:nvPr/>
        </p:nvGrpSpPr>
        <p:grpSpPr>
          <a:xfrm>
            <a:off x="6708661" y="3204980"/>
            <a:ext cx="899344" cy="1046510"/>
            <a:chOff x="0" y="0"/>
            <a:chExt cx="698500" cy="812800"/>
          </a:xfrm>
        </p:grpSpPr>
        <p:sp>
          <p:nvSpPr>
            <p:cNvPr id="13" name="Freeform 13">
              <a:extLst>
                <a:ext uri="{FF2B5EF4-FFF2-40B4-BE49-F238E27FC236}">
                  <a16:creationId xmlns:a16="http://schemas.microsoft.com/office/drawing/2014/main" id="{05431C2A-3166-BE6F-2D20-A72F7D9B31D7}"/>
                </a:ext>
              </a:extLst>
            </p:cNvPr>
            <p:cNvSpPr/>
            <p:nvPr/>
          </p:nvSpPr>
          <p:spPr>
            <a:xfrm>
              <a:off x="0" y="21309"/>
              <a:ext cx="698500" cy="770183"/>
            </a:xfrm>
            <a:custGeom>
              <a:avLst/>
              <a:gdLst/>
              <a:ahLst/>
              <a:cxnLst/>
              <a:rect l="l" t="t" r="r" b="b"/>
              <a:pathLst>
                <a:path w="698500" h="770183">
                  <a:moveTo>
                    <a:pt x="445165" y="34496"/>
                  </a:moveTo>
                  <a:lnTo>
                    <a:pt x="602585" y="126086"/>
                  </a:lnTo>
                  <a:cubicBezTo>
                    <a:pt x="661968" y="160636"/>
                    <a:pt x="698500" y="224156"/>
                    <a:pt x="698500" y="292859"/>
                  </a:cubicBezTo>
                  <a:lnTo>
                    <a:pt x="698500" y="477323"/>
                  </a:lnTo>
                  <a:cubicBezTo>
                    <a:pt x="698500" y="546026"/>
                    <a:pt x="661968" y="609546"/>
                    <a:pt x="602585" y="644096"/>
                  </a:cubicBezTo>
                  <a:lnTo>
                    <a:pt x="445165" y="735686"/>
                  </a:lnTo>
                  <a:cubicBezTo>
                    <a:pt x="385874" y="770182"/>
                    <a:pt x="312626" y="770182"/>
                    <a:pt x="253335" y="735686"/>
                  </a:cubicBezTo>
                  <a:lnTo>
                    <a:pt x="95915" y="644096"/>
                  </a:lnTo>
                  <a:cubicBezTo>
                    <a:pt x="36532" y="609546"/>
                    <a:pt x="0" y="546026"/>
                    <a:pt x="0" y="477323"/>
                  </a:cubicBezTo>
                  <a:lnTo>
                    <a:pt x="0" y="292859"/>
                  </a:lnTo>
                  <a:cubicBezTo>
                    <a:pt x="0" y="224156"/>
                    <a:pt x="36532" y="160636"/>
                    <a:pt x="95915" y="126086"/>
                  </a:cubicBezTo>
                  <a:lnTo>
                    <a:pt x="253335" y="34496"/>
                  </a:lnTo>
                  <a:cubicBezTo>
                    <a:pt x="312626" y="0"/>
                    <a:pt x="385874" y="0"/>
                    <a:pt x="445165" y="34496"/>
                  </a:cubicBezTo>
                  <a:close/>
                </a:path>
              </a:pathLst>
            </a:custGeom>
            <a:solidFill>
              <a:srgbClr val="BB4075"/>
            </a:solidFill>
          </p:spPr>
          <p:txBody>
            <a:bodyPr/>
            <a:lstStyle/>
            <a:p>
              <a:endParaRPr lang="en-US" dirty="0">
                <a:latin typeface="Verdana" panose="020B0604030504040204" pitchFamily="34" charset="0"/>
              </a:endParaRPr>
            </a:p>
          </p:txBody>
        </p:sp>
        <p:sp>
          <p:nvSpPr>
            <p:cNvPr id="14" name="TextBox 14">
              <a:extLst>
                <a:ext uri="{FF2B5EF4-FFF2-40B4-BE49-F238E27FC236}">
                  <a16:creationId xmlns:a16="http://schemas.microsoft.com/office/drawing/2014/main" id="{25CA3587-610A-9AA7-5A4A-376B60D10795}"/>
                </a:ext>
              </a:extLst>
            </p:cNvPr>
            <p:cNvSpPr txBox="1"/>
            <p:nvPr/>
          </p:nvSpPr>
          <p:spPr>
            <a:xfrm>
              <a:off x="0" y="168275"/>
              <a:ext cx="698500" cy="504825"/>
            </a:xfrm>
            <a:prstGeom prst="rect">
              <a:avLst/>
            </a:prstGeom>
          </p:spPr>
          <p:txBody>
            <a:bodyPr lIns="50800" tIns="50800" rIns="50800" bIns="50800" rtlCol="0" anchor="ctr"/>
            <a:lstStyle/>
            <a:p>
              <a:pPr algn="ctr">
                <a:lnSpc>
                  <a:spcPts val="2100"/>
                </a:lnSpc>
              </a:pPr>
              <a:endParaRPr dirty="0">
                <a:latin typeface="Verdana" panose="020B0604030504040204" pitchFamily="34" charset="0"/>
              </a:endParaRPr>
            </a:p>
          </p:txBody>
        </p:sp>
      </p:grpSp>
      <p:sp>
        <p:nvSpPr>
          <p:cNvPr id="15" name="Freeform 15">
            <a:extLst>
              <a:ext uri="{FF2B5EF4-FFF2-40B4-BE49-F238E27FC236}">
                <a16:creationId xmlns:a16="http://schemas.microsoft.com/office/drawing/2014/main" id="{3CA91F4A-ADCE-9FA4-7DAB-A7B0D48F6773}"/>
              </a:ext>
            </a:extLst>
          </p:cNvPr>
          <p:cNvSpPr/>
          <p:nvPr/>
        </p:nvSpPr>
        <p:spPr>
          <a:xfrm>
            <a:off x="11461018" y="759168"/>
            <a:ext cx="9418799" cy="10078481"/>
          </a:xfrm>
          <a:custGeom>
            <a:avLst/>
            <a:gdLst/>
            <a:ahLst/>
            <a:cxnLst/>
            <a:rect l="l" t="t" r="r" b="b"/>
            <a:pathLst>
              <a:path w="9418799" h="10078481">
                <a:moveTo>
                  <a:pt x="0" y="0"/>
                </a:moveTo>
                <a:lnTo>
                  <a:pt x="9418799" y="0"/>
                </a:lnTo>
                <a:lnTo>
                  <a:pt x="9418799" y="10078481"/>
                </a:lnTo>
                <a:lnTo>
                  <a:pt x="0" y="10078481"/>
                </a:lnTo>
                <a:lnTo>
                  <a:pt x="0" y="0"/>
                </a:lnTo>
                <a:close/>
              </a:path>
            </a:pathLst>
          </a:custGeom>
          <a:blipFill>
            <a:blip>
              <a:alphaModFix amt="3000"/>
              <a:extLst>
                <a:ext uri="{96DAC541-7B7A-43D3-8B79-37D633B846F1}">
                  <asvg:svgBlip xmlns:asvg="http://schemas.microsoft.com/office/drawing/2016/SVG/main" r:embed="rId3"/>
                </a:ext>
              </a:extLst>
            </a:blip>
            <a:stretch>
              <a:fillRect/>
            </a:stretch>
          </a:blipFill>
        </p:spPr>
        <p:txBody>
          <a:bodyPr/>
          <a:lstStyle/>
          <a:p>
            <a:endParaRPr lang="en-US" dirty="0">
              <a:latin typeface="Verdana" panose="020B0604030504040204" pitchFamily="34" charset="0"/>
            </a:endParaRPr>
          </a:p>
        </p:txBody>
      </p:sp>
      <p:grpSp>
        <p:nvGrpSpPr>
          <p:cNvPr id="16" name="Group 16">
            <a:extLst>
              <a:ext uri="{FF2B5EF4-FFF2-40B4-BE49-F238E27FC236}">
                <a16:creationId xmlns:a16="http://schemas.microsoft.com/office/drawing/2014/main" id="{33649717-55DA-4251-8437-BF6861DD6292}"/>
              </a:ext>
            </a:extLst>
          </p:cNvPr>
          <p:cNvGrpSpPr/>
          <p:nvPr/>
        </p:nvGrpSpPr>
        <p:grpSpPr>
          <a:xfrm>
            <a:off x="9318550" y="3728235"/>
            <a:ext cx="3615584" cy="4084556"/>
            <a:chOff x="0" y="0"/>
            <a:chExt cx="952253" cy="1075768"/>
          </a:xfrm>
        </p:grpSpPr>
        <p:sp>
          <p:nvSpPr>
            <p:cNvPr id="17" name="Freeform 17">
              <a:extLst>
                <a:ext uri="{FF2B5EF4-FFF2-40B4-BE49-F238E27FC236}">
                  <a16:creationId xmlns:a16="http://schemas.microsoft.com/office/drawing/2014/main" id="{D8FF0B29-8D02-C624-3F8A-27484DD32EBD}"/>
                </a:ext>
              </a:extLst>
            </p:cNvPr>
            <p:cNvSpPr/>
            <p:nvPr/>
          </p:nvSpPr>
          <p:spPr>
            <a:xfrm>
              <a:off x="0" y="0"/>
              <a:ext cx="952253" cy="1075768"/>
            </a:xfrm>
            <a:custGeom>
              <a:avLst/>
              <a:gdLst/>
              <a:ahLst/>
              <a:cxnLst/>
              <a:rect l="l" t="t" r="r" b="b"/>
              <a:pathLst>
                <a:path w="952253" h="1075768">
                  <a:moveTo>
                    <a:pt x="32119" y="0"/>
                  </a:moveTo>
                  <a:lnTo>
                    <a:pt x="920134" y="0"/>
                  </a:lnTo>
                  <a:cubicBezTo>
                    <a:pt x="928652" y="0"/>
                    <a:pt x="936822" y="3384"/>
                    <a:pt x="942845" y="9407"/>
                  </a:cubicBezTo>
                  <a:cubicBezTo>
                    <a:pt x="948869" y="15431"/>
                    <a:pt x="952253" y="23600"/>
                    <a:pt x="952253" y="32119"/>
                  </a:cubicBezTo>
                  <a:lnTo>
                    <a:pt x="952253" y="1043649"/>
                  </a:lnTo>
                  <a:cubicBezTo>
                    <a:pt x="952253" y="1061388"/>
                    <a:pt x="937873" y="1075768"/>
                    <a:pt x="920134" y="1075768"/>
                  </a:cubicBezTo>
                  <a:lnTo>
                    <a:pt x="32119" y="1075768"/>
                  </a:lnTo>
                  <a:cubicBezTo>
                    <a:pt x="14380" y="1075768"/>
                    <a:pt x="0" y="1061388"/>
                    <a:pt x="0" y="1043649"/>
                  </a:cubicBezTo>
                  <a:lnTo>
                    <a:pt x="0" y="32119"/>
                  </a:lnTo>
                  <a:cubicBezTo>
                    <a:pt x="0" y="14380"/>
                    <a:pt x="14380" y="0"/>
                    <a:pt x="32119" y="0"/>
                  </a:cubicBezTo>
                  <a:close/>
                </a:path>
              </a:pathLst>
            </a:custGeom>
            <a:solidFill>
              <a:srgbClr val="F6F5F8"/>
            </a:solidFill>
          </p:spPr>
          <p:txBody>
            <a:bodyPr/>
            <a:lstStyle/>
            <a:p>
              <a:endParaRPr lang="en-US" dirty="0">
                <a:latin typeface="Verdana" panose="020B0604030504040204" pitchFamily="34" charset="0"/>
              </a:endParaRPr>
            </a:p>
          </p:txBody>
        </p:sp>
        <p:sp>
          <p:nvSpPr>
            <p:cNvPr id="18" name="TextBox 18">
              <a:extLst>
                <a:ext uri="{FF2B5EF4-FFF2-40B4-BE49-F238E27FC236}">
                  <a16:creationId xmlns:a16="http://schemas.microsoft.com/office/drawing/2014/main" id="{5F7FB368-28E1-A569-2165-8E7A60E3630B}"/>
                </a:ext>
              </a:extLst>
            </p:cNvPr>
            <p:cNvSpPr txBox="1"/>
            <p:nvPr/>
          </p:nvSpPr>
          <p:spPr>
            <a:xfrm>
              <a:off x="0" y="28575"/>
              <a:ext cx="952253" cy="1047193"/>
            </a:xfrm>
            <a:prstGeom prst="rect">
              <a:avLst/>
            </a:prstGeom>
          </p:spPr>
          <p:txBody>
            <a:bodyPr lIns="50800" tIns="50800" rIns="50800" bIns="50800" rtlCol="0" anchor="ctr"/>
            <a:lstStyle/>
            <a:p>
              <a:pPr algn="ctr">
                <a:lnSpc>
                  <a:spcPts val="2100"/>
                </a:lnSpc>
              </a:pPr>
              <a:endParaRPr dirty="0">
                <a:latin typeface="Verdana" panose="020B0604030504040204" pitchFamily="34" charset="0"/>
              </a:endParaRPr>
            </a:p>
          </p:txBody>
        </p:sp>
      </p:grpSp>
      <p:grpSp>
        <p:nvGrpSpPr>
          <p:cNvPr id="19" name="Group 19">
            <a:extLst>
              <a:ext uri="{FF2B5EF4-FFF2-40B4-BE49-F238E27FC236}">
                <a16:creationId xmlns:a16="http://schemas.microsoft.com/office/drawing/2014/main" id="{FB69D6FD-AE5B-D0CF-4723-2C3B3C7BCB07}"/>
              </a:ext>
            </a:extLst>
          </p:cNvPr>
          <p:cNvGrpSpPr/>
          <p:nvPr/>
        </p:nvGrpSpPr>
        <p:grpSpPr>
          <a:xfrm>
            <a:off x="10676670" y="3204980"/>
            <a:ext cx="899344" cy="1046510"/>
            <a:chOff x="0" y="0"/>
            <a:chExt cx="698500" cy="812800"/>
          </a:xfrm>
        </p:grpSpPr>
        <p:sp>
          <p:nvSpPr>
            <p:cNvPr id="20" name="Freeform 20">
              <a:extLst>
                <a:ext uri="{FF2B5EF4-FFF2-40B4-BE49-F238E27FC236}">
                  <a16:creationId xmlns:a16="http://schemas.microsoft.com/office/drawing/2014/main" id="{B155AD7C-CB15-40CF-0C64-95870817DDDF}"/>
                </a:ext>
              </a:extLst>
            </p:cNvPr>
            <p:cNvSpPr/>
            <p:nvPr/>
          </p:nvSpPr>
          <p:spPr>
            <a:xfrm>
              <a:off x="0" y="21309"/>
              <a:ext cx="698500" cy="770183"/>
            </a:xfrm>
            <a:custGeom>
              <a:avLst/>
              <a:gdLst/>
              <a:ahLst/>
              <a:cxnLst/>
              <a:rect l="l" t="t" r="r" b="b"/>
              <a:pathLst>
                <a:path w="698500" h="770183">
                  <a:moveTo>
                    <a:pt x="445165" y="34496"/>
                  </a:moveTo>
                  <a:lnTo>
                    <a:pt x="602585" y="126086"/>
                  </a:lnTo>
                  <a:cubicBezTo>
                    <a:pt x="661968" y="160636"/>
                    <a:pt x="698500" y="224156"/>
                    <a:pt x="698500" y="292859"/>
                  </a:cubicBezTo>
                  <a:lnTo>
                    <a:pt x="698500" y="477323"/>
                  </a:lnTo>
                  <a:cubicBezTo>
                    <a:pt x="698500" y="546026"/>
                    <a:pt x="661968" y="609546"/>
                    <a:pt x="602585" y="644096"/>
                  </a:cubicBezTo>
                  <a:lnTo>
                    <a:pt x="445165" y="735686"/>
                  </a:lnTo>
                  <a:cubicBezTo>
                    <a:pt x="385874" y="770182"/>
                    <a:pt x="312626" y="770182"/>
                    <a:pt x="253335" y="735686"/>
                  </a:cubicBezTo>
                  <a:lnTo>
                    <a:pt x="95915" y="644096"/>
                  </a:lnTo>
                  <a:cubicBezTo>
                    <a:pt x="36532" y="609546"/>
                    <a:pt x="0" y="546026"/>
                    <a:pt x="0" y="477323"/>
                  </a:cubicBezTo>
                  <a:lnTo>
                    <a:pt x="0" y="292859"/>
                  </a:lnTo>
                  <a:cubicBezTo>
                    <a:pt x="0" y="224156"/>
                    <a:pt x="36532" y="160636"/>
                    <a:pt x="95915" y="126086"/>
                  </a:cubicBezTo>
                  <a:lnTo>
                    <a:pt x="253335" y="34496"/>
                  </a:lnTo>
                  <a:cubicBezTo>
                    <a:pt x="312626" y="0"/>
                    <a:pt x="385874" y="0"/>
                    <a:pt x="445165" y="34496"/>
                  </a:cubicBezTo>
                  <a:close/>
                </a:path>
              </a:pathLst>
            </a:custGeom>
            <a:solidFill>
              <a:srgbClr val="293374"/>
            </a:solidFill>
          </p:spPr>
          <p:txBody>
            <a:bodyPr/>
            <a:lstStyle/>
            <a:p>
              <a:endParaRPr lang="en-US" dirty="0">
                <a:latin typeface="Verdana" panose="020B0604030504040204" pitchFamily="34" charset="0"/>
              </a:endParaRPr>
            </a:p>
          </p:txBody>
        </p:sp>
        <p:sp>
          <p:nvSpPr>
            <p:cNvPr id="21" name="TextBox 21">
              <a:extLst>
                <a:ext uri="{FF2B5EF4-FFF2-40B4-BE49-F238E27FC236}">
                  <a16:creationId xmlns:a16="http://schemas.microsoft.com/office/drawing/2014/main" id="{F0FEE634-2386-1683-7DAC-E3D59CB6F560}"/>
                </a:ext>
              </a:extLst>
            </p:cNvPr>
            <p:cNvSpPr txBox="1"/>
            <p:nvPr/>
          </p:nvSpPr>
          <p:spPr>
            <a:xfrm>
              <a:off x="0" y="168275"/>
              <a:ext cx="698500" cy="504825"/>
            </a:xfrm>
            <a:prstGeom prst="rect">
              <a:avLst/>
            </a:prstGeom>
          </p:spPr>
          <p:txBody>
            <a:bodyPr lIns="50800" tIns="50800" rIns="50800" bIns="50800" rtlCol="0" anchor="ctr"/>
            <a:lstStyle/>
            <a:p>
              <a:pPr algn="ctr">
                <a:lnSpc>
                  <a:spcPts val="2100"/>
                </a:lnSpc>
              </a:pPr>
              <a:endParaRPr dirty="0">
                <a:latin typeface="Verdana" panose="020B0604030504040204" pitchFamily="34" charset="0"/>
              </a:endParaRPr>
            </a:p>
          </p:txBody>
        </p:sp>
      </p:grpSp>
      <p:grpSp>
        <p:nvGrpSpPr>
          <p:cNvPr id="22" name="Group 22">
            <a:extLst>
              <a:ext uri="{FF2B5EF4-FFF2-40B4-BE49-F238E27FC236}">
                <a16:creationId xmlns:a16="http://schemas.microsoft.com/office/drawing/2014/main" id="{64A0D3F8-421E-A50C-550B-B5A473637F2B}"/>
              </a:ext>
            </a:extLst>
          </p:cNvPr>
          <p:cNvGrpSpPr/>
          <p:nvPr/>
        </p:nvGrpSpPr>
        <p:grpSpPr>
          <a:xfrm>
            <a:off x="13286560" y="3728235"/>
            <a:ext cx="3615584" cy="4084556"/>
            <a:chOff x="0" y="0"/>
            <a:chExt cx="952253" cy="1075768"/>
          </a:xfrm>
        </p:grpSpPr>
        <p:sp>
          <p:nvSpPr>
            <p:cNvPr id="23" name="Freeform 23">
              <a:extLst>
                <a:ext uri="{FF2B5EF4-FFF2-40B4-BE49-F238E27FC236}">
                  <a16:creationId xmlns:a16="http://schemas.microsoft.com/office/drawing/2014/main" id="{940D2580-516A-2479-C6B4-516AE8E4011C}"/>
                </a:ext>
              </a:extLst>
            </p:cNvPr>
            <p:cNvSpPr/>
            <p:nvPr/>
          </p:nvSpPr>
          <p:spPr>
            <a:xfrm>
              <a:off x="0" y="0"/>
              <a:ext cx="952253" cy="1075768"/>
            </a:xfrm>
            <a:custGeom>
              <a:avLst/>
              <a:gdLst/>
              <a:ahLst/>
              <a:cxnLst/>
              <a:rect l="l" t="t" r="r" b="b"/>
              <a:pathLst>
                <a:path w="952253" h="1075768">
                  <a:moveTo>
                    <a:pt x="32119" y="0"/>
                  </a:moveTo>
                  <a:lnTo>
                    <a:pt x="920134" y="0"/>
                  </a:lnTo>
                  <a:cubicBezTo>
                    <a:pt x="928652" y="0"/>
                    <a:pt x="936822" y="3384"/>
                    <a:pt x="942845" y="9407"/>
                  </a:cubicBezTo>
                  <a:cubicBezTo>
                    <a:pt x="948869" y="15431"/>
                    <a:pt x="952253" y="23600"/>
                    <a:pt x="952253" y="32119"/>
                  </a:cubicBezTo>
                  <a:lnTo>
                    <a:pt x="952253" y="1043649"/>
                  </a:lnTo>
                  <a:cubicBezTo>
                    <a:pt x="952253" y="1061388"/>
                    <a:pt x="937873" y="1075768"/>
                    <a:pt x="920134" y="1075768"/>
                  </a:cubicBezTo>
                  <a:lnTo>
                    <a:pt x="32119" y="1075768"/>
                  </a:lnTo>
                  <a:cubicBezTo>
                    <a:pt x="14380" y="1075768"/>
                    <a:pt x="0" y="1061388"/>
                    <a:pt x="0" y="1043649"/>
                  </a:cubicBezTo>
                  <a:lnTo>
                    <a:pt x="0" y="32119"/>
                  </a:lnTo>
                  <a:cubicBezTo>
                    <a:pt x="0" y="14380"/>
                    <a:pt x="14380" y="0"/>
                    <a:pt x="32119" y="0"/>
                  </a:cubicBezTo>
                  <a:close/>
                </a:path>
              </a:pathLst>
            </a:custGeom>
            <a:solidFill>
              <a:srgbClr val="F6F5F8"/>
            </a:solidFill>
          </p:spPr>
          <p:txBody>
            <a:bodyPr/>
            <a:lstStyle/>
            <a:p>
              <a:endParaRPr lang="en-US" dirty="0">
                <a:latin typeface="Verdana" panose="020B0604030504040204" pitchFamily="34" charset="0"/>
              </a:endParaRPr>
            </a:p>
          </p:txBody>
        </p:sp>
        <p:sp>
          <p:nvSpPr>
            <p:cNvPr id="24" name="TextBox 24">
              <a:extLst>
                <a:ext uri="{FF2B5EF4-FFF2-40B4-BE49-F238E27FC236}">
                  <a16:creationId xmlns:a16="http://schemas.microsoft.com/office/drawing/2014/main" id="{E6A2F812-79F9-2753-9BDB-8CA48E24F578}"/>
                </a:ext>
              </a:extLst>
            </p:cNvPr>
            <p:cNvSpPr txBox="1"/>
            <p:nvPr/>
          </p:nvSpPr>
          <p:spPr>
            <a:xfrm>
              <a:off x="0" y="28575"/>
              <a:ext cx="952253" cy="1047193"/>
            </a:xfrm>
            <a:prstGeom prst="rect">
              <a:avLst/>
            </a:prstGeom>
          </p:spPr>
          <p:txBody>
            <a:bodyPr lIns="50800" tIns="50800" rIns="50800" bIns="50800" rtlCol="0" anchor="ctr"/>
            <a:lstStyle/>
            <a:p>
              <a:pPr algn="ctr">
                <a:lnSpc>
                  <a:spcPts val="2100"/>
                </a:lnSpc>
              </a:pPr>
              <a:endParaRPr dirty="0">
                <a:latin typeface="Verdana" panose="020B0604030504040204" pitchFamily="34" charset="0"/>
              </a:endParaRPr>
            </a:p>
          </p:txBody>
        </p:sp>
      </p:grpSp>
      <p:grpSp>
        <p:nvGrpSpPr>
          <p:cNvPr id="25" name="Group 25">
            <a:extLst>
              <a:ext uri="{FF2B5EF4-FFF2-40B4-BE49-F238E27FC236}">
                <a16:creationId xmlns:a16="http://schemas.microsoft.com/office/drawing/2014/main" id="{ADC813F3-DCB5-85FB-9070-A6319638C0C8}"/>
              </a:ext>
            </a:extLst>
          </p:cNvPr>
          <p:cNvGrpSpPr/>
          <p:nvPr/>
        </p:nvGrpSpPr>
        <p:grpSpPr>
          <a:xfrm>
            <a:off x="14639110" y="3204980"/>
            <a:ext cx="899344" cy="1046510"/>
            <a:chOff x="0" y="0"/>
            <a:chExt cx="698500" cy="812800"/>
          </a:xfrm>
        </p:grpSpPr>
        <p:sp>
          <p:nvSpPr>
            <p:cNvPr id="26" name="Freeform 26">
              <a:extLst>
                <a:ext uri="{FF2B5EF4-FFF2-40B4-BE49-F238E27FC236}">
                  <a16:creationId xmlns:a16="http://schemas.microsoft.com/office/drawing/2014/main" id="{2395C5E8-505A-1D0E-AFCC-3ECE6355DA08}"/>
                </a:ext>
              </a:extLst>
            </p:cNvPr>
            <p:cNvSpPr/>
            <p:nvPr/>
          </p:nvSpPr>
          <p:spPr>
            <a:xfrm>
              <a:off x="0" y="21309"/>
              <a:ext cx="698500" cy="770183"/>
            </a:xfrm>
            <a:custGeom>
              <a:avLst/>
              <a:gdLst/>
              <a:ahLst/>
              <a:cxnLst/>
              <a:rect l="l" t="t" r="r" b="b"/>
              <a:pathLst>
                <a:path w="698500" h="770183">
                  <a:moveTo>
                    <a:pt x="445165" y="34496"/>
                  </a:moveTo>
                  <a:lnTo>
                    <a:pt x="602585" y="126086"/>
                  </a:lnTo>
                  <a:cubicBezTo>
                    <a:pt x="661968" y="160636"/>
                    <a:pt x="698500" y="224156"/>
                    <a:pt x="698500" y="292859"/>
                  </a:cubicBezTo>
                  <a:lnTo>
                    <a:pt x="698500" y="477323"/>
                  </a:lnTo>
                  <a:cubicBezTo>
                    <a:pt x="698500" y="546026"/>
                    <a:pt x="661968" y="609546"/>
                    <a:pt x="602585" y="644096"/>
                  </a:cubicBezTo>
                  <a:lnTo>
                    <a:pt x="445165" y="735686"/>
                  </a:lnTo>
                  <a:cubicBezTo>
                    <a:pt x="385874" y="770182"/>
                    <a:pt x="312626" y="770182"/>
                    <a:pt x="253335" y="735686"/>
                  </a:cubicBezTo>
                  <a:lnTo>
                    <a:pt x="95915" y="644096"/>
                  </a:lnTo>
                  <a:cubicBezTo>
                    <a:pt x="36532" y="609546"/>
                    <a:pt x="0" y="546026"/>
                    <a:pt x="0" y="477323"/>
                  </a:cubicBezTo>
                  <a:lnTo>
                    <a:pt x="0" y="292859"/>
                  </a:lnTo>
                  <a:cubicBezTo>
                    <a:pt x="0" y="224156"/>
                    <a:pt x="36532" y="160636"/>
                    <a:pt x="95915" y="126086"/>
                  </a:cubicBezTo>
                  <a:lnTo>
                    <a:pt x="253335" y="34496"/>
                  </a:lnTo>
                  <a:cubicBezTo>
                    <a:pt x="312626" y="0"/>
                    <a:pt x="385874" y="0"/>
                    <a:pt x="445165" y="34496"/>
                  </a:cubicBezTo>
                  <a:close/>
                </a:path>
              </a:pathLst>
            </a:custGeom>
            <a:solidFill>
              <a:srgbClr val="590E52"/>
            </a:solidFill>
          </p:spPr>
          <p:txBody>
            <a:bodyPr/>
            <a:lstStyle/>
            <a:p>
              <a:endParaRPr lang="en-US" dirty="0">
                <a:latin typeface="Verdana" panose="020B0604030504040204" pitchFamily="34" charset="0"/>
              </a:endParaRPr>
            </a:p>
          </p:txBody>
        </p:sp>
        <p:sp>
          <p:nvSpPr>
            <p:cNvPr id="27" name="TextBox 27">
              <a:extLst>
                <a:ext uri="{FF2B5EF4-FFF2-40B4-BE49-F238E27FC236}">
                  <a16:creationId xmlns:a16="http://schemas.microsoft.com/office/drawing/2014/main" id="{140228F0-9A0A-A867-EA01-D1E2C64D72FF}"/>
                </a:ext>
              </a:extLst>
            </p:cNvPr>
            <p:cNvSpPr txBox="1"/>
            <p:nvPr/>
          </p:nvSpPr>
          <p:spPr>
            <a:xfrm>
              <a:off x="0" y="168275"/>
              <a:ext cx="698500" cy="504825"/>
            </a:xfrm>
            <a:prstGeom prst="rect">
              <a:avLst/>
            </a:prstGeom>
          </p:spPr>
          <p:txBody>
            <a:bodyPr lIns="50800" tIns="50800" rIns="50800" bIns="50800" rtlCol="0" anchor="ctr"/>
            <a:lstStyle/>
            <a:p>
              <a:pPr algn="ctr">
                <a:lnSpc>
                  <a:spcPts val="2100"/>
                </a:lnSpc>
              </a:pPr>
              <a:endParaRPr dirty="0">
                <a:latin typeface="Verdana" panose="020B0604030504040204" pitchFamily="34" charset="0"/>
              </a:endParaRPr>
            </a:p>
          </p:txBody>
        </p:sp>
      </p:grpSp>
      <p:grpSp>
        <p:nvGrpSpPr>
          <p:cNvPr id="28" name="Group 28">
            <a:extLst>
              <a:ext uri="{FF2B5EF4-FFF2-40B4-BE49-F238E27FC236}">
                <a16:creationId xmlns:a16="http://schemas.microsoft.com/office/drawing/2014/main" id="{21908018-69E4-1F51-EC6B-BA96F67DA16B}"/>
              </a:ext>
            </a:extLst>
          </p:cNvPr>
          <p:cNvGrpSpPr/>
          <p:nvPr/>
        </p:nvGrpSpPr>
        <p:grpSpPr>
          <a:xfrm>
            <a:off x="-674710" y="8498591"/>
            <a:ext cx="19281670" cy="2271793"/>
            <a:chOff x="0" y="0"/>
            <a:chExt cx="5078300" cy="598332"/>
          </a:xfrm>
        </p:grpSpPr>
        <p:sp>
          <p:nvSpPr>
            <p:cNvPr id="29" name="Freeform 29">
              <a:extLst>
                <a:ext uri="{FF2B5EF4-FFF2-40B4-BE49-F238E27FC236}">
                  <a16:creationId xmlns:a16="http://schemas.microsoft.com/office/drawing/2014/main" id="{617DE1A7-F643-40CC-6530-23BFC20649AB}"/>
                </a:ext>
              </a:extLst>
            </p:cNvPr>
            <p:cNvSpPr/>
            <p:nvPr/>
          </p:nvSpPr>
          <p:spPr>
            <a:xfrm>
              <a:off x="0" y="0"/>
              <a:ext cx="5078300" cy="598332"/>
            </a:xfrm>
            <a:custGeom>
              <a:avLst/>
              <a:gdLst/>
              <a:ahLst/>
              <a:cxnLst/>
              <a:rect l="l" t="t" r="r" b="b"/>
              <a:pathLst>
                <a:path w="5078300" h="598332">
                  <a:moveTo>
                    <a:pt x="0" y="0"/>
                  </a:moveTo>
                  <a:lnTo>
                    <a:pt x="5078300" y="0"/>
                  </a:lnTo>
                  <a:lnTo>
                    <a:pt x="5078300" y="598332"/>
                  </a:lnTo>
                  <a:lnTo>
                    <a:pt x="0" y="598332"/>
                  </a:lnTo>
                  <a:close/>
                </a:path>
              </a:pathLst>
            </a:custGeom>
            <a:gradFill rotWithShape="1">
              <a:gsLst>
                <a:gs pos="0">
                  <a:srgbClr val="649CDC">
                    <a:alpha val="100000"/>
                  </a:srgbClr>
                </a:gs>
                <a:gs pos="100000">
                  <a:srgbClr val="19317D">
                    <a:alpha val="100000"/>
                  </a:srgbClr>
                </a:gs>
              </a:gsLst>
              <a:lin ang="0"/>
            </a:gradFill>
          </p:spPr>
          <p:txBody>
            <a:bodyPr/>
            <a:lstStyle/>
            <a:p>
              <a:endParaRPr lang="en-US" dirty="0">
                <a:latin typeface="Verdana" panose="020B0604030504040204" pitchFamily="34" charset="0"/>
              </a:endParaRPr>
            </a:p>
          </p:txBody>
        </p:sp>
        <p:sp>
          <p:nvSpPr>
            <p:cNvPr id="30" name="TextBox 30">
              <a:extLst>
                <a:ext uri="{FF2B5EF4-FFF2-40B4-BE49-F238E27FC236}">
                  <a16:creationId xmlns:a16="http://schemas.microsoft.com/office/drawing/2014/main" id="{587B5F7A-AC88-80A4-2B3B-3B45ECAE9FF4}"/>
                </a:ext>
              </a:extLst>
            </p:cNvPr>
            <p:cNvSpPr txBox="1"/>
            <p:nvPr/>
          </p:nvSpPr>
          <p:spPr>
            <a:xfrm>
              <a:off x="0" y="-38100"/>
              <a:ext cx="5078300" cy="636432"/>
            </a:xfrm>
            <a:prstGeom prst="rect">
              <a:avLst/>
            </a:prstGeom>
          </p:spPr>
          <p:txBody>
            <a:bodyPr lIns="50800" tIns="50800" rIns="50800" bIns="50800" rtlCol="0" anchor="ctr"/>
            <a:lstStyle/>
            <a:p>
              <a:pPr algn="ctr">
                <a:lnSpc>
                  <a:spcPts val="2659"/>
                </a:lnSpc>
              </a:pPr>
              <a:endParaRPr dirty="0">
                <a:latin typeface="Verdana" panose="020B0604030504040204" pitchFamily="34" charset="0"/>
              </a:endParaRPr>
            </a:p>
          </p:txBody>
        </p:sp>
      </p:grpSp>
      <p:sp>
        <p:nvSpPr>
          <p:cNvPr id="31" name="TextBox 31">
            <a:extLst>
              <a:ext uri="{FF2B5EF4-FFF2-40B4-BE49-F238E27FC236}">
                <a16:creationId xmlns:a16="http://schemas.microsoft.com/office/drawing/2014/main" id="{F04FE591-5CA5-EE2C-56BE-A5E981AB1840}"/>
              </a:ext>
            </a:extLst>
          </p:cNvPr>
          <p:cNvSpPr txBox="1"/>
          <p:nvPr/>
        </p:nvSpPr>
        <p:spPr>
          <a:xfrm>
            <a:off x="2057301" y="4607685"/>
            <a:ext cx="2386770" cy="342530"/>
          </a:xfrm>
          <a:prstGeom prst="rect">
            <a:avLst/>
          </a:prstGeom>
        </p:spPr>
        <p:txBody>
          <a:bodyPr wrap="square" lIns="0" tIns="0" rIns="0" bIns="0" rtlCol="0" anchor="t">
            <a:spAutoFit/>
          </a:bodyPr>
          <a:lstStyle/>
          <a:p>
            <a:pPr algn="ctr">
              <a:lnSpc>
                <a:spcPts val="2299"/>
              </a:lnSpc>
            </a:pPr>
            <a:r>
              <a:rPr lang="en-US" sz="4000" b="1" dirty="0">
                <a:solidFill>
                  <a:srgbClr val="000000"/>
                </a:solidFill>
                <a:latin typeface="Bookman Old Style" panose="02050604050505020204" pitchFamily="18" charset="0"/>
                <a:ea typeface="Verdana" panose="020B0604030504040204" pitchFamily="34" charset="0"/>
                <a:cs typeface="Verdana" panose="020B0604030504040204" pitchFamily="34" charset="0"/>
                <a:sym typeface="Calibri (MS) Bold"/>
              </a:rPr>
              <a:t>Novelty</a:t>
            </a:r>
          </a:p>
        </p:txBody>
      </p:sp>
      <p:sp>
        <p:nvSpPr>
          <p:cNvPr id="32" name="TextBox 32">
            <a:extLst>
              <a:ext uri="{FF2B5EF4-FFF2-40B4-BE49-F238E27FC236}">
                <a16:creationId xmlns:a16="http://schemas.microsoft.com/office/drawing/2014/main" id="{1255BFC6-6D5E-32A3-9536-15FC25A4949E}"/>
              </a:ext>
            </a:extLst>
          </p:cNvPr>
          <p:cNvSpPr txBox="1"/>
          <p:nvPr/>
        </p:nvSpPr>
        <p:spPr>
          <a:xfrm>
            <a:off x="1459149" y="5254654"/>
            <a:ext cx="3538966" cy="1819344"/>
          </a:xfrm>
          <a:prstGeom prst="rect">
            <a:avLst/>
          </a:prstGeom>
        </p:spPr>
        <p:txBody>
          <a:bodyPr wrap="square" lIns="0" tIns="0" rIns="0" bIns="0" rtlCol="0" anchor="t">
            <a:spAutoFit/>
          </a:bodyPr>
          <a:lstStyle/>
          <a:p>
            <a:pPr algn="ctr">
              <a:lnSpc>
                <a:spcPts val="2799"/>
              </a:lnSpc>
            </a:pPr>
            <a:r>
              <a:rPr lang="en-US" sz="3600" dirty="0">
                <a:solidFill>
                  <a:srgbClr val="000000"/>
                </a:solidFill>
                <a:latin typeface="Bookman Old Style" panose="02050604050505020204" pitchFamily="18" charset="0"/>
                <a:ea typeface="Verdana" panose="020B0604030504040204" pitchFamily="34" charset="0"/>
                <a:cs typeface="Verdana" panose="020B0604030504040204" pitchFamily="34" charset="0"/>
                <a:sym typeface="Calibri (MS)"/>
              </a:rPr>
              <a:t>Change things up! From membership to program to fundraising </a:t>
            </a:r>
          </a:p>
        </p:txBody>
      </p:sp>
      <p:sp>
        <p:nvSpPr>
          <p:cNvPr id="33" name="TextBox 33">
            <a:extLst>
              <a:ext uri="{FF2B5EF4-FFF2-40B4-BE49-F238E27FC236}">
                <a16:creationId xmlns:a16="http://schemas.microsoft.com/office/drawing/2014/main" id="{1865A5CA-AF32-1CDA-5C42-7A4238B35312}"/>
              </a:ext>
            </a:extLst>
          </p:cNvPr>
          <p:cNvSpPr txBox="1"/>
          <p:nvPr/>
        </p:nvSpPr>
        <p:spPr>
          <a:xfrm>
            <a:off x="6045817" y="4588882"/>
            <a:ext cx="2475868" cy="637482"/>
          </a:xfrm>
          <a:prstGeom prst="rect">
            <a:avLst/>
          </a:prstGeom>
        </p:spPr>
        <p:txBody>
          <a:bodyPr wrap="square" lIns="0" tIns="0" rIns="0" bIns="0" rtlCol="0" anchor="t">
            <a:spAutoFit/>
          </a:bodyPr>
          <a:lstStyle/>
          <a:p>
            <a:pPr algn="ctr">
              <a:lnSpc>
                <a:spcPts val="2299"/>
              </a:lnSpc>
            </a:pPr>
            <a:r>
              <a:rPr lang="en-US" sz="4000" b="1" dirty="0">
                <a:solidFill>
                  <a:srgbClr val="000000"/>
                </a:solidFill>
                <a:latin typeface="Bookman Old Style" panose="02050604050505020204" pitchFamily="18" charset="0"/>
                <a:ea typeface="Verdana" panose="020B0604030504040204" pitchFamily="34" charset="0"/>
                <a:cs typeface="Verdana" panose="020B0604030504040204" pitchFamily="34" charset="0"/>
                <a:sym typeface="Calibri (MS) Bold"/>
              </a:rPr>
              <a:t>New Members</a:t>
            </a:r>
          </a:p>
        </p:txBody>
      </p:sp>
      <p:sp>
        <p:nvSpPr>
          <p:cNvPr id="34" name="TextBox 34">
            <a:extLst>
              <a:ext uri="{FF2B5EF4-FFF2-40B4-BE49-F238E27FC236}">
                <a16:creationId xmlns:a16="http://schemas.microsoft.com/office/drawing/2014/main" id="{6FDD9EAC-91CF-8F52-4875-2EBA70A051D6}"/>
              </a:ext>
            </a:extLst>
          </p:cNvPr>
          <p:cNvSpPr txBox="1"/>
          <p:nvPr/>
        </p:nvSpPr>
        <p:spPr>
          <a:xfrm>
            <a:off x="5674865" y="5477644"/>
            <a:ext cx="2966935" cy="1819344"/>
          </a:xfrm>
          <a:prstGeom prst="rect">
            <a:avLst/>
          </a:prstGeom>
        </p:spPr>
        <p:txBody>
          <a:bodyPr wrap="square" lIns="0" tIns="0" rIns="0" bIns="0" rtlCol="0" anchor="t">
            <a:spAutoFit/>
          </a:bodyPr>
          <a:lstStyle/>
          <a:p>
            <a:pPr algn="ctr">
              <a:lnSpc>
                <a:spcPts val="2799"/>
              </a:lnSpc>
            </a:pPr>
            <a:r>
              <a:rPr lang="en-US" sz="3600" dirty="0">
                <a:solidFill>
                  <a:srgbClr val="000000"/>
                </a:solidFill>
                <a:latin typeface="Bookman Old Style" panose="02050604050505020204" pitchFamily="18" charset="0"/>
                <a:ea typeface="Verdana" panose="020B0604030504040204" pitchFamily="34" charset="0"/>
                <a:cs typeface="Verdana" panose="020B0604030504040204" pitchFamily="34" charset="0"/>
                <a:sym typeface="Calibri (MS)"/>
              </a:rPr>
              <a:t>Give new members a warm and supportive welcome!</a:t>
            </a:r>
          </a:p>
        </p:txBody>
      </p:sp>
      <p:sp>
        <p:nvSpPr>
          <p:cNvPr id="35" name="TextBox 35">
            <a:extLst>
              <a:ext uri="{FF2B5EF4-FFF2-40B4-BE49-F238E27FC236}">
                <a16:creationId xmlns:a16="http://schemas.microsoft.com/office/drawing/2014/main" id="{A6B4D909-4B60-2B15-DD4B-0283DFAD8DD9}"/>
              </a:ext>
            </a:extLst>
          </p:cNvPr>
          <p:cNvSpPr txBox="1"/>
          <p:nvPr/>
        </p:nvSpPr>
        <p:spPr>
          <a:xfrm>
            <a:off x="9337076" y="5039813"/>
            <a:ext cx="3578378" cy="2537490"/>
          </a:xfrm>
          <a:prstGeom prst="rect">
            <a:avLst/>
          </a:prstGeom>
        </p:spPr>
        <p:txBody>
          <a:bodyPr wrap="square" lIns="0" tIns="0" rIns="0" bIns="0" rtlCol="0" anchor="t">
            <a:spAutoFit/>
          </a:bodyPr>
          <a:lstStyle/>
          <a:p>
            <a:pPr algn="ctr">
              <a:lnSpc>
                <a:spcPts val="2799"/>
              </a:lnSpc>
            </a:pPr>
            <a:r>
              <a:rPr lang="en-US" sz="3600" dirty="0">
                <a:solidFill>
                  <a:srgbClr val="000000"/>
                </a:solidFill>
                <a:latin typeface="Bookman Old Style" panose="02050604050505020204" pitchFamily="18" charset="0"/>
                <a:ea typeface="Verdana" panose="020B0604030504040204" pitchFamily="34" charset="0"/>
                <a:cs typeface="Verdana" panose="020B0604030504040204" pitchFamily="34" charset="0"/>
                <a:sym typeface="Calibri (MS)"/>
              </a:rPr>
              <a:t>Celebrate member’s hard work and contributions at meetings, in newsletters, on social media.</a:t>
            </a:r>
          </a:p>
        </p:txBody>
      </p:sp>
      <p:sp>
        <p:nvSpPr>
          <p:cNvPr id="36" name="TextBox 36">
            <a:extLst>
              <a:ext uri="{FF2B5EF4-FFF2-40B4-BE49-F238E27FC236}">
                <a16:creationId xmlns:a16="http://schemas.microsoft.com/office/drawing/2014/main" id="{06F687BC-4038-DF34-28BF-5D0E63CAE9B8}"/>
              </a:ext>
            </a:extLst>
          </p:cNvPr>
          <p:cNvSpPr txBox="1"/>
          <p:nvPr/>
        </p:nvSpPr>
        <p:spPr>
          <a:xfrm>
            <a:off x="13382158" y="5670343"/>
            <a:ext cx="3408572" cy="1819344"/>
          </a:xfrm>
          <a:prstGeom prst="rect">
            <a:avLst/>
          </a:prstGeom>
        </p:spPr>
        <p:txBody>
          <a:bodyPr wrap="square" lIns="0" tIns="0" rIns="0" bIns="0" rtlCol="0" anchor="t">
            <a:spAutoFit/>
          </a:bodyPr>
          <a:lstStyle/>
          <a:p>
            <a:pPr algn="ctr">
              <a:lnSpc>
                <a:spcPts val="2799"/>
              </a:lnSpc>
            </a:pPr>
            <a:r>
              <a:rPr lang="en-US" sz="3600" dirty="0">
                <a:solidFill>
                  <a:srgbClr val="000000"/>
                </a:solidFill>
                <a:latin typeface="Bookman Old Style" panose="02050604050505020204" pitchFamily="18" charset="0"/>
                <a:ea typeface="Verdana" panose="020B0604030504040204" pitchFamily="34" charset="0"/>
                <a:cs typeface="Verdana" panose="020B0604030504040204" pitchFamily="34" charset="0"/>
                <a:sym typeface="Calibri (MS)"/>
              </a:rPr>
              <a:t>Let members who are knowledgeable share their knowledge!</a:t>
            </a:r>
          </a:p>
        </p:txBody>
      </p:sp>
      <p:sp>
        <p:nvSpPr>
          <p:cNvPr id="37" name="TextBox 37">
            <a:extLst>
              <a:ext uri="{FF2B5EF4-FFF2-40B4-BE49-F238E27FC236}">
                <a16:creationId xmlns:a16="http://schemas.microsoft.com/office/drawing/2014/main" id="{0A412B11-89BA-20F1-5871-6EB797F87309}"/>
              </a:ext>
            </a:extLst>
          </p:cNvPr>
          <p:cNvSpPr txBox="1"/>
          <p:nvPr/>
        </p:nvSpPr>
        <p:spPr>
          <a:xfrm>
            <a:off x="9533106" y="4588882"/>
            <a:ext cx="3142034" cy="342530"/>
          </a:xfrm>
          <a:prstGeom prst="rect">
            <a:avLst/>
          </a:prstGeom>
        </p:spPr>
        <p:txBody>
          <a:bodyPr wrap="square" lIns="0" tIns="0" rIns="0" bIns="0" rtlCol="0" anchor="t">
            <a:spAutoFit/>
          </a:bodyPr>
          <a:lstStyle/>
          <a:p>
            <a:pPr algn="ctr">
              <a:lnSpc>
                <a:spcPts val="2299"/>
              </a:lnSpc>
            </a:pPr>
            <a:r>
              <a:rPr lang="en-US" sz="4000" b="1" dirty="0">
                <a:solidFill>
                  <a:srgbClr val="000000"/>
                </a:solidFill>
                <a:latin typeface="Bookman Old Style" panose="02050604050505020204" pitchFamily="18" charset="0"/>
                <a:ea typeface="Verdana" panose="020B0604030504040204" pitchFamily="34" charset="0"/>
                <a:cs typeface="Verdana" panose="020B0604030504040204" pitchFamily="34" charset="0"/>
                <a:sym typeface="Calibri (MS) Bold"/>
              </a:rPr>
              <a:t>Celebrate!</a:t>
            </a:r>
          </a:p>
        </p:txBody>
      </p:sp>
      <p:sp>
        <p:nvSpPr>
          <p:cNvPr id="38" name="TextBox 38">
            <a:extLst>
              <a:ext uri="{FF2B5EF4-FFF2-40B4-BE49-F238E27FC236}">
                <a16:creationId xmlns:a16="http://schemas.microsoft.com/office/drawing/2014/main" id="{F1B259D7-47C4-7A11-AAD9-CD7D4E61F27F}"/>
              </a:ext>
            </a:extLst>
          </p:cNvPr>
          <p:cNvSpPr txBox="1"/>
          <p:nvPr/>
        </p:nvSpPr>
        <p:spPr>
          <a:xfrm>
            <a:off x="13718482" y="4588882"/>
            <a:ext cx="2861317" cy="637482"/>
          </a:xfrm>
          <a:prstGeom prst="rect">
            <a:avLst/>
          </a:prstGeom>
        </p:spPr>
        <p:txBody>
          <a:bodyPr wrap="square" lIns="0" tIns="0" rIns="0" bIns="0" rtlCol="0" anchor="t">
            <a:spAutoFit/>
          </a:bodyPr>
          <a:lstStyle/>
          <a:p>
            <a:pPr algn="ctr">
              <a:lnSpc>
                <a:spcPts val="2299"/>
              </a:lnSpc>
            </a:pPr>
            <a:r>
              <a:rPr lang="en-US" sz="4000" b="1" dirty="0">
                <a:solidFill>
                  <a:srgbClr val="000000"/>
                </a:solidFill>
                <a:latin typeface="Bookman Old Style" panose="02050604050505020204" pitchFamily="18" charset="0"/>
                <a:ea typeface="Verdana" panose="020B0604030504040204" pitchFamily="34" charset="0"/>
                <a:cs typeface="Verdana" panose="020B0604030504040204" pitchFamily="34" charset="0"/>
                <a:sym typeface="Calibri (MS) Bold"/>
              </a:rPr>
              <a:t>Learn Together</a:t>
            </a:r>
          </a:p>
        </p:txBody>
      </p:sp>
      <p:sp>
        <p:nvSpPr>
          <p:cNvPr id="39" name="TextBox 39">
            <a:extLst>
              <a:ext uri="{FF2B5EF4-FFF2-40B4-BE49-F238E27FC236}">
                <a16:creationId xmlns:a16="http://schemas.microsoft.com/office/drawing/2014/main" id="{4FFEB0DE-7E1A-F1D9-DC31-E72C90120209}"/>
              </a:ext>
            </a:extLst>
          </p:cNvPr>
          <p:cNvSpPr txBox="1"/>
          <p:nvPr/>
        </p:nvSpPr>
        <p:spPr>
          <a:xfrm>
            <a:off x="5067396" y="1416384"/>
            <a:ext cx="8153208" cy="1000274"/>
          </a:xfrm>
          <a:prstGeom prst="rect">
            <a:avLst/>
          </a:prstGeom>
        </p:spPr>
        <p:txBody>
          <a:bodyPr lIns="0" tIns="0" rIns="0" bIns="0" rtlCol="0" anchor="t">
            <a:spAutoFit/>
          </a:bodyPr>
          <a:lstStyle/>
          <a:p>
            <a:pPr algn="ctr">
              <a:lnSpc>
                <a:spcPts val="7799"/>
              </a:lnSpc>
            </a:pPr>
            <a:r>
              <a:rPr lang="en-US" sz="6500" b="1" dirty="0">
                <a:solidFill>
                  <a:srgbClr val="293374"/>
                </a:solidFill>
                <a:latin typeface="Verdana" panose="020B0604030504040204" pitchFamily="34" charset="0"/>
                <a:ea typeface="Verdana" panose="020B0604030504040204" pitchFamily="34" charset="0"/>
                <a:cs typeface="Verdana" panose="020B0604030504040204" pitchFamily="34" charset="0"/>
                <a:sym typeface="Effra"/>
              </a:rPr>
              <a:t>How to Add Joy</a:t>
            </a:r>
          </a:p>
        </p:txBody>
      </p:sp>
      <p:sp>
        <p:nvSpPr>
          <p:cNvPr id="40" name="Freeform 40">
            <a:extLst>
              <a:ext uri="{FF2B5EF4-FFF2-40B4-BE49-F238E27FC236}">
                <a16:creationId xmlns:a16="http://schemas.microsoft.com/office/drawing/2014/main" id="{0BAF119F-C670-5446-0B46-9B152C09FF95}"/>
              </a:ext>
            </a:extLst>
          </p:cNvPr>
          <p:cNvSpPr/>
          <p:nvPr/>
        </p:nvSpPr>
        <p:spPr>
          <a:xfrm>
            <a:off x="14884488" y="3454975"/>
            <a:ext cx="405977" cy="565285"/>
          </a:xfrm>
          <a:custGeom>
            <a:avLst/>
            <a:gdLst/>
            <a:ahLst/>
            <a:cxnLst/>
            <a:rect l="l" t="t" r="r" b="b"/>
            <a:pathLst>
              <a:path w="405977" h="565285">
                <a:moveTo>
                  <a:pt x="0" y="0"/>
                </a:moveTo>
                <a:lnTo>
                  <a:pt x="405977" y="0"/>
                </a:lnTo>
                <a:lnTo>
                  <a:pt x="405977" y="565285"/>
                </a:lnTo>
                <a:lnTo>
                  <a:pt x="0" y="565285"/>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dirty="0">
              <a:latin typeface="Verdana" panose="020B0604030504040204" pitchFamily="34" charset="0"/>
            </a:endParaRPr>
          </a:p>
        </p:txBody>
      </p:sp>
      <p:sp>
        <p:nvSpPr>
          <p:cNvPr id="41" name="Freeform 41">
            <a:extLst>
              <a:ext uri="{FF2B5EF4-FFF2-40B4-BE49-F238E27FC236}">
                <a16:creationId xmlns:a16="http://schemas.microsoft.com/office/drawing/2014/main" id="{2D636AE0-CBA1-CC60-0F87-B77E7818CFE7}"/>
              </a:ext>
            </a:extLst>
          </p:cNvPr>
          <p:cNvSpPr/>
          <p:nvPr/>
        </p:nvSpPr>
        <p:spPr>
          <a:xfrm>
            <a:off x="6892153" y="3498836"/>
            <a:ext cx="532362" cy="458799"/>
          </a:xfrm>
          <a:custGeom>
            <a:avLst/>
            <a:gdLst/>
            <a:ahLst/>
            <a:cxnLst/>
            <a:rect l="l" t="t" r="r" b="b"/>
            <a:pathLst>
              <a:path w="532362" h="458799">
                <a:moveTo>
                  <a:pt x="0" y="0"/>
                </a:moveTo>
                <a:lnTo>
                  <a:pt x="532361" y="0"/>
                </a:lnTo>
                <a:lnTo>
                  <a:pt x="532361" y="458799"/>
                </a:lnTo>
                <a:lnTo>
                  <a:pt x="0" y="458799"/>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dirty="0">
              <a:latin typeface="Verdana" panose="020B0604030504040204" pitchFamily="34" charset="0"/>
            </a:endParaRPr>
          </a:p>
        </p:txBody>
      </p:sp>
      <p:sp>
        <p:nvSpPr>
          <p:cNvPr id="42" name="Freeform 42">
            <a:extLst>
              <a:ext uri="{FF2B5EF4-FFF2-40B4-BE49-F238E27FC236}">
                <a16:creationId xmlns:a16="http://schemas.microsoft.com/office/drawing/2014/main" id="{F6404708-F062-C9E3-3BA8-C5F2E35B95C3}"/>
              </a:ext>
            </a:extLst>
          </p:cNvPr>
          <p:cNvSpPr/>
          <p:nvPr/>
        </p:nvSpPr>
        <p:spPr>
          <a:xfrm>
            <a:off x="10934050" y="3453296"/>
            <a:ext cx="502274" cy="509688"/>
          </a:xfrm>
          <a:custGeom>
            <a:avLst/>
            <a:gdLst/>
            <a:ahLst/>
            <a:cxnLst/>
            <a:rect l="l" t="t" r="r" b="b"/>
            <a:pathLst>
              <a:path w="502274" h="509688">
                <a:moveTo>
                  <a:pt x="0" y="0"/>
                </a:moveTo>
                <a:lnTo>
                  <a:pt x="502274" y="0"/>
                </a:lnTo>
                <a:lnTo>
                  <a:pt x="502274" y="509688"/>
                </a:lnTo>
                <a:lnTo>
                  <a:pt x="0" y="509688"/>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US" dirty="0">
              <a:latin typeface="Verdana" panose="020B0604030504040204" pitchFamily="34" charset="0"/>
            </a:endParaRPr>
          </a:p>
        </p:txBody>
      </p:sp>
      <p:sp>
        <p:nvSpPr>
          <p:cNvPr id="43" name="Freeform 43">
            <a:extLst>
              <a:ext uri="{FF2B5EF4-FFF2-40B4-BE49-F238E27FC236}">
                <a16:creationId xmlns:a16="http://schemas.microsoft.com/office/drawing/2014/main" id="{5D59D58A-1728-8267-252A-CC8D34100F6E}"/>
              </a:ext>
            </a:extLst>
          </p:cNvPr>
          <p:cNvSpPr/>
          <p:nvPr/>
        </p:nvSpPr>
        <p:spPr>
          <a:xfrm>
            <a:off x="2937971" y="3541819"/>
            <a:ext cx="508266" cy="362775"/>
          </a:xfrm>
          <a:custGeom>
            <a:avLst/>
            <a:gdLst/>
            <a:ahLst/>
            <a:cxnLst/>
            <a:rect l="l" t="t" r="r" b="b"/>
            <a:pathLst>
              <a:path w="508266" h="362775">
                <a:moveTo>
                  <a:pt x="0" y="0"/>
                </a:moveTo>
                <a:lnTo>
                  <a:pt x="508267" y="0"/>
                </a:lnTo>
                <a:lnTo>
                  <a:pt x="508267" y="362775"/>
                </a:lnTo>
                <a:lnTo>
                  <a:pt x="0" y="362775"/>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en-US" dirty="0">
              <a:latin typeface="Verdana" panose="020B0604030504040204" pitchFamily="34" charset="0"/>
            </a:endParaRPr>
          </a:p>
        </p:txBody>
      </p:sp>
      <p:sp>
        <p:nvSpPr>
          <p:cNvPr id="44" name="Freeform 44">
            <a:extLst>
              <a:ext uri="{FF2B5EF4-FFF2-40B4-BE49-F238E27FC236}">
                <a16:creationId xmlns:a16="http://schemas.microsoft.com/office/drawing/2014/main" id="{0ACB4F29-CD3E-5F1D-7F8D-14F5A6833BE3}"/>
              </a:ext>
            </a:extLst>
          </p:cNvPr>
          <p:cNvSpPr/>
          <p:nvPr/>
        </p:nvSpPr>
        <p:spPr>
          <a:xfrm>
            <a:off x="15193206" y="9043031"/>
            <a:ext cx="2413246" cy="554217"/>
          </a:xfrm>
          <a:custGeom>
            <a:avLst/>
            <a:gdLst/>
            <a:ahLst/>
            <a:cxnLst/>
            <a:rect l="l" t="t" r="r" b="b"/>
            <a:pathLst>
              <a:path w="2413246" h="554217">
                <a:moveTo>
                  <a:pt x="0" y="0"/>
                </a:moveTo>
                <a:lnTo>
                  <a:pt x="2413246" y="0"/>
                </a:lnTo>
                <a:lnTo>
                  <a:pt x="2413246" y="554217"/>
                </a:lnTo>
                <a:lnTo>
                  <a:pt x="0" y="554217"/>
                </a:lnTo>
                <a:lnTo>
                  <a:pt x="0" y="0"/>
                </a:lnTo>
                <a:close/>
              </a:path>
            </a:pathLst>
          </a:custGeom>
          <a:blipFill>
            <a:blip r:embed="rId8"/>
            <a:stretch>
              <a:fillRect t="-74" b="-74"/>
            </a:stretch>
          </a:blipFill>
        </p:spPr>
        <p:txBody>
          <a:bodyPr/>
          <a:lstStyle/>
          <a:p>
            <a:endParaRPr lang="en-US" dirty="0">
              <a:latin typeface="Verdana" panose="020B0604030504040204" pitchFamily="34" charset="0"/>
            </a:endParaRPr>
          </a:p>
        </p:txBody>
      </p:sp>
    </p:spTree>
    <p:extLst>
      <p:ext uri="{BB962C8B-B14F-4D97-AF65-F5344CB8AC3E}">
        <p14:creationId xmlns:p14="http://schemas.microsoft.com/office/powerpoint/2010/main" val="35086856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272</TotalTime>
  <Words>1745</Words>
  <Application>Microsoft Office PowerPoint</Application>
  <PresentationFormat>Custom</PresentationFormat>
  <Paragraphs>105</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Bookman Old Style</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SIA PPT Template</dc:title>
  <dc:creator>Nicole Simmons</dc:creator>
  <cp:lastModifiedBy>Michelle Strawser</cp:lastModifiedBy>
  <cp:revision>77</cp:revision>
  <dcterms:created xsi:type="dcterms:W3CDTF">2006-08-16T00:00:00Z</dcterms:created>
  <dcterms:modified xsi:type="dcterms:W3CDTF">2026-04-28T13:47:42Z</dcterms:modified>
  <dc:identifier>DAG2D4GzFFA</dc:identifier>
</cp:coreProperties>
</file>