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2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2933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2933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2933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176" y="7691917"/>
            <a:ext cx="11161645" cy="25950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93199" y="9043030"/>
            <a:ext cx="2413245" cy="5542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2933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5400" y="2578100"/>
            <a:ext cx="13148944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2933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3606800"/>
            <a:ext cx="8332470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6826"/>
              <a:ext cx="16512794" cy="98001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7389" y="9360399"/>
              <a:ext cx="176422" cy="1764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0"/>
              <a:ext cx="9143999" cy="52908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8703" y="1213426"/>
              <a:ext cx="2378128" cy="356283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00100" y="9296400"/>
            <a:ext cx="6959600" cy="6781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300"/>
              </a:spcBef>
            </a:pPr>
            <a:r>
              <a:rPr sz="2200" b="1" spc="85" dirty="0">
                <a:solidFill>
                  <a:srgbClr val="293374"/>
                </a:solidFill>
                <a:latin typeface="Trebuchet MS"/>
                <a:cs typeface="Trebuchet MS"/>
              </a:rPr>
              <a:t>SOROPTIMIST</a:t>
            </a:r>
            <a:r>
              <a:rPr sz="2200" b="1" spc="204" dirty="0">
                <a:solidFill>
                  <a:srgbClr val="293374"/>
                </a:solidFill>
                <a:latin typeface="Trebuchet MS"/>
                <a:cs typeface="Trebuchet MS"/>
              </a:rPr>
              <a:t> </a:t>
            </a:r>
            <a:r>
              <a:rPr sz="2200" b="1" spc="80" dirty="0">
                <a:solidFill>
                  <a:srgbClr val="293374"/>
                </a:solidFill>
                <a:latin typeface="Trebuchet MS"/>
                <a:cs typeface="Trebuchet MS"/>
              </a:rPr>
              <a:t>INTERNATIONAL</a:t>
            </a:r>
            <a:r>
              <a:rPr sz="2200" b="1" spc="170" dirty="0">
                <a:solidFill>
                  <a:srgbClr val="293374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93374"/>
                </a:solidFill>
                <a:latin typeface="Trebuchet MS"/>
                <a:cs typeface="Trebuchet MS"/>
              </a:rPr>
              <a:t>OF</a:t>
            </a:r>
            <a:r>
              <a:rPr sz="2200" b="1" spc="210" dirty="0">
                <a:solidFill>
                  <a:srgbClr val="293374"/>
                </a:solidFill>
                <a:latin typeface="Trebuchet MS"/>
                <a:cs typeface="Trebuchet MS"/>
              </a:rPr>
              <a:t> </a:t>
            </a:r>
            <a:r>
              <a:rPr sz="2200" b="1" spc="70" dirty="0">
                <a:solidFill>
                  <a:srgbClr val="293374"/>
                </a:solidFill>
                <a:latin typeface="Trebuchet MS"/>
                <a:cs typeface="Trebuchet MS"/>
              </a:rPr>
              <a:t>THE</a:t>
            </a:r>
            <a:r>
              <a:rPr sz="2200" b="1" spc="125" dirty="0">
                <a:solidFill>
                  <a:srgbClr val="293374"/>
                </a:solidFill>
                <a:latin typeface="Trebuchet MS"/>
                <a:cs typeface="Trebuchet MS"/>
              </a:rPr>
              <a:t> </a:t>
            </a:r>
            <a:r>
              <a:rPr sz="2200" b="1" spc="95" dirty="0">
                <a:solidFill>
                  <a:srgbClr val="293374"/>
                </a:solidFill>
                <a:latin typeface="Trebuchet MS"/>
                <a:cs typeface="Trebuchet MS"/>
              </a:rPr>
              <a:t>AMERICAS, </a:t>
            </a:r>
            <a:r>
              <a:rPr sz="2200" b="1" spc="85" dirty="0">
                <a:solidFill>
                  <a:srgbClr val="293374"/>
                </a:solidFill>
                <a:latin typeface="Trebuchet MS"/>
                <a:cs typeface="Trebuchet MS"/>
              </a:rPr>
              <a:t>INC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000" y="2768600"/>
            <a:ext cx="11165840" cy="476504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980"/>
              </a:spcBef>
              <a:tabLst>
                <a:tab pos="4993640" algn="l"/>
              </a:tabLst>
            </a:pPr>
            <a:r>
              <a:rPr sz="9800" spc="-10" dirty="0">
                <a:solidFill>
                  <a:srgbClr val="293374"/>
                </a:solidFill>
                <a:latin typeface="Arial"/>
                <a:cs typeface="Arial"/>
              </a:rPr>
              <a:t>Transformation Through</a:t>
            </a:r>
            <a:r>
              <a:rPr sz="98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9800" spc="-10" dirty="0">
                <a:solidFill>
                  <a:srgbClr val="293374"/>
                </a:solidFill>
                <a:latin typeface="Arial"/>
                <a:cs typeface="Arial"/>
              </a:rPr>
              <a:t>Leadership</a:t>
            </a:r>
            <a:endParaRPr sz="9800">
              <a:latin typeface="Arial"/>
              <a:cs typeface="Arial"/>
            </a:endParaRPr>
          </a:p>
          <a:p>
            <a:pPr marL="139700" marR="3997960">
              <a:lnSpc>
                <a:spcPct val="117600"/>
              </a:lnSpc>
              <a:spcBef>
                <a:spcPts val="1240"/>
              </a:spcBef>
              <a:tabLst>
                <a:tab pos="2011045" algn="l"/>
                <a:tab pos="4279265" algn="l"/>
              </a:tabLst>
            </a:pPr>
            <a:r>
              <a:rPr sz="5100" spc="-20" dirty="0">
                <a:solidFill>
                  <a:srgbClr val="518BC9"/>
                </a:solidFill>
                <a:latin typeface="Arial"/>
                <a:cs typeface="Arial"/>
              </a:rPr>
              <a:t>When</a:t>
            </a:r>
            <a:r>
              <a:rPr sz="5100" dirty="0">
                <a:solidFill>
                  <a:srgbClr val="518BC9"/>
                </a:solidFill>
                <a:latin typeface="Arial"/>
                <a:cs typeface="Arial"/>
              </a:rPr>
              <a:t>	</a:t>
            </a:r>
            <a:r>
              <a:rPr sz="5100" spc="-10" dirty="0">
                <a:solidFill>
                  <a:srgbClr val="518BC9"/>
                </a:solidFill>
                <a:latin typeface="Arial"/>
                <a:cs typeface="Arial"/>
              </a:rPr>
              <a:t>women</a:t>
            </a:r>
            <a:r>
              <a:rPr sz="5100" dirty="0">
                <a:solidFill>
                  <a:srgbClr val="518BC9"/>
                </a:solidFill>
                <a:latin typeface="Arial"/>
                <a:cs typeface="Arial"/>
              </a:rPr>
              <a:t>	lead,</a:t>
            </a:r>
            <a:r>
              <a:rPr sz="5100" spc="-105" dirty="0">
                <a:solidFill>
                  <a:srgbClr val="518BC9"/>
                </a:solidFill>
                <a:latin typeface="Arial"/>
                <a:cs typeface="Arial"/>
              </a:rPr>
              <a:t> </a:t>
            </a:r>
            <a:r>
              <a:rPr sz="5100" spc="-10" dirty="0">
                <a:solidFill>
                  <a:srgbClr val="518BC9"/>
                </a:solidFill>
                <a:latin typeface="Arial"/>
                <a:cs typeface="Arial"/>
              </a:rPr>
              <a:t>lives change.</a:t>
            </a:r>
            <a:endParaRPr sz="5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12843" y="0"/>
            <a:ext cx="9875520" cy="10287000"/>
            <a:chOff x="8412843" y="0"/>
            <a:chExt cx="987552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2843" y="4510135"/>
              <a:ext cx="1462313" cy="12661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4927" y="0"/>
              <a:ext cx="9543071" cy="10287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71600" y="3825240"/>
            <a:ext cx="5506085" cy="26162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418465" algn="l"/>
                <a:tab pos="2221865" algn="l"/>
              </a:tabLst>
            </a:pPr>
            <a:r>
              <a:rPr sz="3600" spc="-10" dirty="0">
                <a:latin typeface="Trebuchet MS"/>
                <a:cs typeface="Trebuchet MS"/>
              </a:rPr>
              <a:t>Courage</a:t>
            </a:r>
            <a:r>
              <a:rPr sz="3600" dirty="0">
                <a:latin typeface="Trebuchet MS"/>
                <a:cs typeface="Trebuchet MS"/>
              </a:rPr>
              <a:t>	over</a:t>
            </a:r>
            <a:r>
              <a:rPr sz="3600" spc="-4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comfort</a:t>
            </a:r>
            <a:endParaRPr sz="3600">
              <a:latin typeface="Trebuchet MS"/>
              <a:cs typeface="Trebuchet MS"/>
            </a:endParaRPr>
          </a:p>
          <a:p>
            <a:pPr marL="418465" indent="-4057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18465" algn="l"/>
              </a:tabLst>
            </a:pPr>
            <a:r>
              <a:rPr sz="3600" dirty="0">
                <a:latin typeface="Trebuchet MS"/>
                <a:cs typeface="Trebuchet MS"/>
              </a:rPr>
              <a:t>Listening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with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empathy</a:t>
            </a:r>
            <a:endParaRPr sz="3600">
              <a:latin typeface="Trebuchet MS"/>
              <a:cs typeface="Trebuchet MS"/>
            </a:endParaRPr>
          </a:p>
          <a:p>
            <a:pPr marL="418465" indent="-4057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18465" algn="l"/>
              </a:tabLst>
            </a:pPr>
            <a:r>
              <a:rPr sz="3600" dirty="0">
                <a:latin typeface="Trebuchet MS"/>
                <a:cs typeface="Trebuchet MS"/>
              </a:rPr>
              <a:t>Acting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with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compassion</a:t>
            </a:r>
            <a:endParaRPr sz="3600">
              <a:latin typeface="Trebuchet MS"/>
              <a:cs typeface="Trebuchet MS"/>
            </a:endParaRPr>
          </a:p>
          <a:p>
            <a:pPr marL="418465" indent="-4057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18465" algn="l"/>
              </a:tabLst>
            </a:pPr>
            <a:r>
              <a:rPr sz="3600" dirty="0">
                <a:latin typeface="Trebuchet MS"/>
                <a:cs typeface="Trebuchet MS"/>
              </a:rPr>
              <a:t>Opening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doors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for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others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900" y="2603500"/>
            <a:ext cx="846899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26255" algn="l"/>
                <a:tab pos="5886450" algn="l"/>
              </a:tabLst>
            </a:pPr>
            <a:r>
              <a:rPr spc="-10" dirty="0"/>
              <a:t>Leadership</a:t>
            </a:r>
            <a:r>
              <a:rPr dirty="0"/>
              <a:t>	Is</a:t>
            </a:r>
            <a:r>
              <a:rPr spc="-20" dirty="0"/>
              <a:t> </a:t>
            </a:r>
            <a:r>
              <a:rPr spc="-50" dirty="0"/>
              <a:t>a</a:t>
            </a:r>
            <a:r>
              <a:rPr dirty="0"/>
              <a:t>	</a:t>
            </a:r>
            <a:r>
              <a:rPr spc="-10" dirty="0"/>
              <a:t>Choice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93199" y="9043030"/>
            <a:ext cx="2413245" cy="5542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0362" y="0"/>
              <a:ext cx="8294505" cy="102869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561" y="8981191"/>
              <a:ext cx="2413245" cy="5542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473642" y="7432765"/>
            <a:ext cx="5563235" cy="212534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R="98425" algn="ctr">
              <a:lnSpc>
                <a:spcPct val="100000"/>
              </a:lnSpc>
              <a:spcBef>
                <a:spcPts val="1875"/>
              </a:spcBef>
            </a:pPr>
            <a:r>
              <a:rPr sz="5400" b="1" spc="-10" dirty="0">
                <a:solidFill>
                  <a:srgbClr val="101852"/>
                </a:solidFill>
                <a:latin typeface="Trebuchet MS"/>
                <a:cs typeface="Trebuchet MS"/>
              </a:rPr>
              <a:t>Kharmen</a:t>
            </a:r>
            <a:endParaRPr sz="5400">
              <a:latin typeface="Trebuchet MS"/>
              <a:cs typeface="Trebuchet MS"/>
            </a:endParaRPr>
          </a:p>
          <a:p>
            <a:pPr marL="2356485" marR="5080" indent="-2344420">
              <a:lnSpc>
                <a:spcPct val="119000"/>
              </a:lnSpc>
              <a:spcBef>
                <a:spcPts val="280"/>
              </a:spcBef>
            </a:pPr>
            <a:r>
              <a:rPr sz="2800" dirty="0">
                <a:solidFill>
                  <a:srgbClr val="101852"/>
                </a:solidFill>
                <a:latin typeface="Trebuchet MS"/>
                <a:cs typeface="Trebuchet MS"/>
              </a:rPr>
              <a:t>Live</a:t>
            </a:r>
            <a:r>
              <a:rPr sz="2800" spc="-190" dirty="0">
                <a:solidFill>
                  <a:srgbClr val="101852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101852"/>
                </a:solidFill>
                <a:latin typeface="Trebuchet MS"/>
                <a:cs typeface="Trebuchet MS"/>
              </a:rPr>
              <a:t>Your</a:t>
            </a:r>
            <a:r>
              <a:rPr sz="2800" spc="-110" dirty="0">
                <a:solidFill>
                  <a:srgbClr val="101852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01852"/>
                </a:solidFill>
                <a:latin typeface="Trebuchet MS"/>
                <a:cs typeface="Trebuchet MS"/>
              </a:rPr>
              <a:t>Dream</a:t>
            </a:r>
            <a:r>
              <a:rPr sz="2800" spc="-195" dirty="0">
                <a:solidFill>
                  <a:srgbClr val="101852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01852"/>
                </a:solidFill>
                <a:latin typeface="Trebuchet MS"/>
                <a:cs typeface="Trebuchet MS"/>
              </a:rPr>
              <a:t>Award</a:t>
            </a:r>
            <a:r>
              <a:rPr sz="2800" spc="-105" dirty="0">
                <a:solidFill>
                  <a:srgbClr val="101852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01852"/>
                </a:solidFill>
                <a:latin typeface="Trebuchet MS"/>
                <a:cs typeface="Trebuchet MS"/>
              </a:rPr>
              <a:t>Recipient</a:t>
            </a:r>
            <a:r>
              <a:rPr sz="2800" spc="-105" dirty="0">
                <a:solidFill>
                  <a:srgbClr val="101852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101852"/>
                </a:solidFill>
                <a:latin typeface="Trebuchet MS"/>
                <a:cs typeface="Trebuchet MS"/>
              </a:rPr>
              <a:t>| </a:t>
            </a:r>
            <a:r>
              <a:rPr sz="2800" spc="-20" dirty="0">
                <a:solidFill>
                  <a:srgbClr val="101852"/>
                </a:solidFill>
                <a:latin typeface="Trebuchet MS"/>
                <a:cs typeface="Trebuchet MS"/>
              </a:rPr>
              <a:t>2018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2085975">
              <a:lnSpc>
                <a:spcPts val="7700"/>
              </a:lnSpc>
              <a:spcBef>
                <a:spcPts val="439"/>
              </a:spcBef>
              <a:tabLst>
                <a:tab pos="1802130" algn="l"/>
              </a:tabLst>
            </a:pPr>
            <a:r>
              <a:rPr spc="-25" dirty="0"/>
              <a:t>One</a:t>
            </a:r>
            <a:r>
              <a:rPr dirty="0"/>
              <a:t>	</a:t>
            </a:r>
            <a:r>
              <a:rPr spc="-10" dirty="0"/>
              <a:t>Woman. </a:t>
            </a:r>
            <a:r>
              <a:rPr spc="-25" dirty="0"/>
              <a:t>One</a:t>
            </a:r>
            <a:r>
              <a:rPr dirty="0"/>
              <a:t>	</a:t>
            </a:r>
            <a:r>
              <a:rPr spc="-50" dirty="0"/>
              <a:t>Opportunity.</a:t>
            </a:r>
          </a:p>
          <a:p>
            <a:pPr marL="12700">
              <a:lnSpc>
                <a:spcPts val="7459"/>
              </a:lnSpc>
            </a:pPr>
            <a:r>
              <a:rPr dirty="0"/>
              <a:t>Generations</a:t>
            </a:r>
            <a:r>
              <a:rPr spc="-35" dirty="0"/>
              <a:t> </a:t>
            </a:r>
            <a:r>
              <a:rPr spc="-10" dirty="0"/>
              <a:t>Changed.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699" y="1548067"/>
            <a:ext cx="3326102" cy="1733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375" y="8981191"/>
            <a:ext cx="2413247" cy="554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6100" y="1066800"/>
            <a:ext cx="1178306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95" dirty="0">
                <a:solidFill>
                  <a:srgbClr val="FFFFFF"/>
                </a:solidFill>
              </a:rPr>
              <a:t>Y</a:t>
            </a:r>
            <a:r>
              <a:rPr spc="-195" dirty="0">
                <a:solidFill>
                  <a:srgbClr val="FFFFFF"/>
                </a:solidFill>
              </a:rPr>
              <a:t>ou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-375" dirty="0">
                <a:solidFill>
                  <a:srgbClr val="FFFFFF"/>
                </a:solidFill>
              </a:rPr>
              <a:t> </a:t>
            </a:r>
            <a:r>
              <a:rPr spc="-180" dirty="0">
                <a:solidFill>
                  <a:srgbClr val="FFFFFF"/>
                </a:solidFill>
              </a:rPr>
              <a:t>Leadership</a:t>
            </a:r>
            <a:r>
              <a:rPr spc="-380" dirty="0">
                <a:solidFill>
                  <a:srgbClr val="FFFFFF"/>
                </a:solidFill>
              </a:rPr>
              <a:t> </a:t>
            </a:r>
            <a:r>
              <a:rPr spc="-105" dirty="0">
                <a:solidFill>
                  <a:srgbClr val="FFFFFF"/>
                </a:solidFill>
              </a:rPr>
              <a:t>Is</a:t>
            </a:r>
            <a:r>
              <a:rPr spc="-370" dirty="0">
                <a:solidFill>
                  <a:srgbClr val="FFFFFF"/>
                </a:solidFill>
              </a:rPr>
              <a:t> </a:t>
            </a:r>
            <a:r>
              <a:rPr spc="-130" dirty="0">
                <a:solidFill>
                  <a:srgbClr val="FFFFFF"/>
                </a:solidFill>
              </a:rPr>
              <a:t>the</a:t>
            </a:r>
            <a:r>
              <a:rPr spc="-375" dirty="0">
                <a:solidFill>
                  <a:srgbClr val="FFFFFF"/>
                </a:solidFill>
              </a:rPr>
              <a:t> </a:t>
            </a:r>
            <a:r>
              <a:rPr spc="-165" dirty="0">
                <a:solidFill>
                  <a:srgbClr val="FFFFFF"/>
                </a:solidFill>
              </a:rPr>
              <a:t>Next</a:t>
            </a:r>
            <a:r>
              <a:rPr spc="-370" dirty="0">
                <a:solidFill>
                  <a:srgbClr val="FFFFFF"/>
                </a:solidFill>
              </a:rPr>
              <a:t> </a:t>
            </a:r>
            <a:r>
              <a:rPr spc="-114" dirty="0">
                <a:solidFill>
                  <a:srgbClr val="FFFFFF"/>
                </a:solidFill>
              </a:rPr>
              <a:t>Spark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6100" y="3073400"/>
            <a:ext cx="4230370" cy="1056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5400">
              <a:lnSpc>
                <a:spcPts val="3800"/>
              </a:lnSpc>
              <a:spcBef>
                <a:spcPts val="660"/>
              </a:spcBef>
            </a:pPr>
            <a:r>
              <a:rPr sz="3600" b="1" spc="-110" dirty="0">
                <a:solidFill>
                  <a:srgbClr val="FFFFFF"/>
                </a:solidFill>
                <a:latin typeface="Trebuchet MS"/>
                <a:cs typeface="Trebuchet MS"/>
              </a:rPr>
              <a:t>$3.4</a:t>
            </a:r>
            <a:r>
              <a:rPr sz="36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125" dirty="0">
                <a:solidFill>
                  <a:srgbClr val="FFFFFF"/>
                </a:solidFill>
                <a:latin typeface="Trebuchet MS"/>
                <a:cs typeface="Trebuchet MS"/>
              </a:rPr>
              <a:t>million</a:t>
            </a:r>
            <a:r>
              <a:rPr sz="36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Trebuchet MS"/>
                <a:cs typeface="Trebuchet MS"/>
              </a:rPr>
              <a:t>invested </a:t>
            </a:r>
            <a:r>
              <a:rPr sz="3600" spc="-6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6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Trebuchet MS"/>
                <a:cs typeface="Trebuchet MS"/>
              </a:rPr>
              <a:t>women’s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93400" y="3073400"/>
            <a:ext cx="407606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algn="ctr">
              <a:lnSpc>
                <a:spcPts val="406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FFFFFF"/>
                </a:solidFill>
                <a:latin typeface="Trebuchet MS"/>
                <a:cs typeface="Trebuchet MS"/>
              </a:rPr>
              <a:t>2,300+</a:t>
            </a:r>
            <a:r>
              <a:rPr sz="36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ts val="4060"/>
              </a:lnSpc>
            </a:pPr>
            <a:r>
              <a:rPr sz="3600" spc="-105" dirty="0">
                <a:solidFill>
                  <a:srgbClr val="FFFFFF"/>
                </a:solidFill>
                <a:latin typeface="Trebuchet MS"/>
                <a:cs typeface="Trebuchet MS"/>
              </a:rPr>
              <a:t>supported</a:t>
            </a:r>
            <a:r>
              <a:rPr sz="36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Trebuchet MS"/>
                <a:cs typeface="Trebuchet MS"/>
              </a:rPr>
              <a:t>worldwide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9800" y="5613400"/>
            <a:ext cx="3422650" cy="1056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193800" marR="5080" indent="-1181100">
              <a:lnSpc>
                <a:spcPts val="3800"/>
              </a:lnSpc>
              <a:spcBef>
                <a:spcPts val="660"/>
              </a:spcBef>
            </a:pPr>
            <a:r>
              <a:rPr sz="3600" b="1" spc="-120" dirty="0">
                <a:solidFill>
                  <a:srgbClr val="FFFFFF"/>
                </a:solidFill>
                <a:latin typeface="Trebuchet MS"/>
                <a:cs typeface="Trebuchet MS"/>
              </a:rPr>
              <a:t>31,000</a:t>
            </a:r>
            <a:r>
              <a:rPr sz="36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Trebuchet MS"/>
                <a:cs typeface="Trebuchet MS"/>
              </a:rPr>
              <a:t>volunteer </a:t>
            </a:r>
            <a:r>
              <a:rPr sz="3600" spc="-20" dirty="0">
                <a:solidFill>
                  <a:srgbClr val="FFFFFF"/>
                </a:solidFill>
                <a:latin typeface="Trebuchet MS"/>
                <a:cs typeface="Trebuchet MS"/>
              </a:rPr>
              <a:t>hours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34700" y="5613400"/>
            <a:ext cx="362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0" dirty="0">
                <a:solidFill>
                  <a:srgbClr val="FFFFFF"/>
                </a:solidFill>
                <a:latin typeface="Trebuchet MS"/>
                <a:cs typeface="Trebuchet MS"/>
              </a:rPr>
              <a:t>646</a:t>
            </a:r>
            <a:r>
              <a:rPr sz="36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36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85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7454900"/>
            <a:ext cx="68707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4305" algn="l"/>
                <a:tab pos="5573395" algn="l"/>
              </a:tabLst>
            </a:pPr>
            <a:r>
              <a:rPr sz="3500" spc="-4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50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500" spc="-1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500" dirty="0">
                <a:solidFill>
                  <a:srgbClr val="FFFFFF"/>
                </a:solidFill>
                <a:latin typeface="Trebuchet MS"/>
                <a:cs typeface="Trebuchet MS"/>
              </a:rPr>
              <a:t>ethe</a:t>
            </a:r>
            <a:r>
              <a:rPr sz="3500" spc="-50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5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3500" dirty="0">
                <a:solidFill>
                  <a:srgbClr val="FFFFFF"/>
                </a:solidFill>
                <a:latin typeface="Trebuchet MS"/>
                <a:cs typeface="Trebuchet MS"/>
              </a:rPr>
              <a:t>	transform</a:t>
            </a:r>
            <a:r>
              <a:rPr sz="3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5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500" spc="-10" dirty="0">
                <a:solidFill>
                  <a:srgbClr val="FFFFFF"/>
                </a:solidFill>
                <a:latin typeface="Trebuchet MS"/>
                <a:cs typeface="Trebuchet MS"/>
              </a:rPr>
              <a:t>world.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655" y="0"/>
            <a:ext cx="6445463" cy="10286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4169" y="9043030"/>
            <a:ext cx="2402275" cy="5542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000" y="2146300"/>
            <a:ext cx="9847580" cy="5918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617220">
              <a:lnSpc>
                <a:spcPts val="7700"/>
              </a:lnSpc>
              <a:spcBef>
                <a:spcPts val="439"/>
              </a:spcBef>
              <a:tabLst>
                <a:tab pos="2214880" algn="l"/>
              </a:tabLst>
            </a:pP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Our</a:t>
            </a:r>
            <a:r>
              <a:rPr sz="6500" spc="-20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projects</a:t>
            </a:r>
            <a:r>
              <a:rPr sz="6500" spc="-15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may</a:t>
            </a:r>
            <a:r>
              <a:rPr sz="6500" spc="-15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spc="-20" dirty="0">
                <a:solidFill>
                  <a:srgbClr val="293374"/>
                </a:solidFill>
                <a:latin typeface="Arial"/>
                <a:cs typeface="Arial"/>
              </a:rPr>
              <a:t>look 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different,</a:t>
            </a:r>
            <a:r>
              <a:rPr sz="6500" spc="-55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but</a:t>
            </a:r>
            <a:r>
              <a:rPr sz="6500" spc="-55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our</a:t>
            </a:r>
            <a:r>
              <a:rPr sz="6500" spc="-50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spc="-10" dirty="0">
                <a:solidFill>
                  <a:srgbClr val="293374"/>
                </a:solidFill>
                <a:latin typeface="Arial"/>
                <a:cs typeface="Arial"/>
              </a:rPr>
              <a:t>purpose 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is</a:t>
            </a:r>
            <a:r>
              <a:rPr sz="6500" spc="-20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spc="-25" dirty="0">
                <a:solidFill>
                  <a:srgbClr val="293374"/>
                </a:solidFill>
                <a:latin typeface="Arial"/>
                <a:cs typeface="Arial"/>
              </a:rPr>
              <a:t>the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6500" spc="-10" dirty="0">
                <a:solidFill>
                  <a:srgbClr val="293374"/>
                </a:solidFill>
                <a:latin typeface="Arial"/>
                <a:cs typeface="Arial"/>
              </a:rPr>
              <a:t>same:</a:t>
            </a:r>
            <a:endParaRPr sz="6500">
              <a:latin typeface="Arial"/>
              <a:cs typeface="Arial"/>
            </a:endParaRPr>
          </a:p>
          <a:p>
            <a:pPr marL="12700" marR="5080">
              <a:lnSpc>
                <a:spcPts val="7700"/>
              </a:lnSpc>
              <a:tabLst>
                <a:tab pos="930275" algn="l"/>
                <a:tab pos="1619250" algn="l"/>
                <a:tab pos="1802764" algn="l"/>
                <a:tab pos="2720340" algn="l"/>
                <a:tab pos="5610860" algn="l"/>
                <a:tab pos="7217409" algn="l"/>
              </a:tabLst>
            </a:pPr>
            <a:r>
              <a:rPr sz="6500" spc="-25" dirty="0">
                <a:solidFill>
                  <a:srgbClr val="293374"/>
                </a:solidFill>
                <a:latin typeface="Arial"/>
                <a:cs typeface="Arial"/>
              </a:rPr>
              <a:t>to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6500" spc="-20" dirty="0">
                <a:solidFill>
                  <a:srgbClr val="293374"/>
                </a:solidFill>
                <a:latin typeface="Arial"/>
                <a:cs typeface="Arial"/>
              </a:rPr>
              <a:t>help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6500" spc="-10" dirty="0">
                <a:solidFill>
                  <a:srgbClr val="293374"/>
                </a:solidFill>
                <a:latin typeface="Arial"/>
                <a:cs typeface="Arial"/>
              </a:rPr>
              <a:t>women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6500" spc="-25" dirty="0">
                <a:solidFill>
                  <a:srgbClr val="293374"/>
                </a:solidFill>
                <a:latin typeface="Arial"/>
                <a:cs typeface="Arial"/>
              </a:rPr>
              <a:t>and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6500" spc="-10" dirty="0">
                <a:solidFill>
                  <a:srgbClr val="293374"/>
                </a:solidFill>
                <a:latin typeface="Arial"/>
                <a:cs typeface="Arial"/>
              </a:rPr>
              <a:t>girls </a:t>
            </a:r>
            <a:r>
              <a:rPr sz="6500" spc="-20" dirty="0">
                <a:solidFill>
                  <a:srgbClr val="293374"/>
                </a:solidFill>
                <a:latin typeface="Arial"/>
                <a:cs typeface="Arial"/>
              </a:rPr>
              <a:t>gain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	education,</a:t>
            </a:r>
            <a:r>
              <a:rPr sz="6500" spc="-30" dirty="0">
                <a:solidFill>
                  <a:srgbClr val="293374"/>
                </a:solidFill>
                <a:latin typeface="Arial"/>
                <a:cs typeface="Arial"/>
              </a:rPr>
              <a:t> </a:t>
            </a:r>
            <a:r>
              <a:rPr sz="6500" spc="-10" dirty="0">
                <a:solidFill>
                  <a:srgbClr val="293374"/>
                </a:solidFill>
                <a:latin typeface="Arial"/>
                <a:cs typeface="Arial"/>
              </a:rPr>
              <a:t>confidence </a:t>
            </a:r>
            <a:r>
              <a:rPr sz="6500" spc="-25" dirty="0">
                <a:solidFill>
                  <a:srgbClr val="293374"/>
                </a:solidFill>
                <a:latin typeface="Arial"/>
                <a:cs typeface="Arial"/>
              </a:rPr>
              <a:t>and</a:t>
            </a:r>
            <a:r>
              <a:rPr sz="6500" dirty="0">
                <a:solidFill>
                  <a:srgbClr val="293374"/>
                </a:solidFill>
                <a:latin typeface="Arial"/>
                <a:cs typeface="Arial"/>
              </a:rPr>
              <a:t>	</a:t>
            </a:r>
            <a:r>
              <a:rPr sz="6500" spc="-10" dirty="0">
                <a:solidFill>
                  <a:srgbClr val="293374"/>
                </a:solidFill>
                <a:latin typeface="Arial"/>
                <a:cs typeface="Arial"/>
              </a:rPr>
              <a:t>opportunity.</a:t>
            </a:r>
            <a:endParaRPr sz="6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7750"/>
              </a:lnSpc>
              <a:spcBef>
                <a:spcPts val="100"/>
              </a:spcBef>
              <a:tabLst>
                <a:tab pos="2299970" algn="l"/>
              </a:tabLst>
            </a:pPr>
            <a:r>
              <a:rPr spc="-10" dirty="0"/>
              <a:t>Small</a:t>
            </a:r>
            <a:r>
              <a:rPr dirty="0"/>
              <a:t>	</a:t>
            </a:r>
            <a:r>
              <a:rPr spc="-10" dirty="0"/>
              <a:t>acts,</a:t>
            </a:r>
          </a:p>
          <a:p>
            <a:pPr marL="12700" marR="5080" algn="ctr">
              <a:lnSpc>
                <a:spcPts val="7700"/>
              </a:lnSpc>
              <a:spcBef>
                <a:spcPts val="150"/>
              </a:spcBef>
              <a:tabLst>
                <a:tab pos="1388110" algn="l"/>
                <a:tab pos="3728720" algn="l"/>
                <a:tab pos="4325620" algn="l"/>
                <a:tab pos="5702935" algn="l"/>
              </a:tabLst>
            </a:pPr>
            <a:r>
              <a:rPr spc="-10" dirty="0"/>
              <a:t>multiplied</a:t>
            </a:r>
            <a:r>
              <a:rPr dirty="0"/>
              <a:t>	across</a:t>
            </a:r>
            <a:r>
              <a:rPr spc="-5" dirty="0"/>
              <a:t> </a:t>
            </a:r>
            <a:r>
              <a:rPr dirty="0">
                <a:solidFill>
                  <a:srgbClr val="518BC9"/>
                </a:solidFill>
              </a:rPr>
              <a:t>hundreds</a:t>
            </a:r>
            <a:r>
              <a:rPr spc="-10" dirty="0">
                <a:solidFill>
                  <a:srgbClr val="518BC9"/>
                </a:solidFill>
              </a:rPr>
              <a:t> </a:t>
            </a:r>
            <a:r>
              <a:rPr dirty="0">
                <a:solidFill>
                  <a:srgbClr val="518BC9"/>
                </a:solidFill>
              </a:rPr>
              <a:t>of</a:t>
            </a:r>
            <a:r>
              <a:rPr spc="-10" dirty="0">
                <a:solidFill>
                  <a:srgbClr val="518BC9"/>
                </a:solidFill>
              </a:rPr>
              <a:t> clubs</a:t>
            </a:r>
            <a:r>
              <a:rPr spc="-10" dirty="0"/>
              <a:t>, </a:t>
            </a:r>
            <a:r>
              <a:rPr spc="-20" dirty="0"/>
              <a:t>will</a:t>
            </a:r>
            <a:r>
              <a:rPr dirty="0"/>
              <a:t>	</a:t>
            </a:r>
            <a:r>
              <a:rPr spc="-10" dirty="0"/>
              <a:t>change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world.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Office Theme</vt:lpstr>
      <vt:lpstr>PowerPoint Presentation</vt:lpstr>
      <vt:lpstr>Leadership Is a Choice</vt:lpstr>
      <vt:lpstr>PowerPoint Presentation</vt:lpstr>
      <vt:lpstr>Your Leadership Is the Next Spark</vt:lpstr>
      <vt:lpstr>PowerPoint Presentation</vt:lpstr>
      <vt:lpstr>Small acts, multiplied across hundreds of clubs, will change the world.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Trasformation Through Leadership Morning</dc:title>
  <cp:lastModifiedBy>Barbara Spyke</cp:lastModifiedBy>
  <cp:revision>1</cp:revision>
  <dcterms:created xsi:type="dcterms:W3CDTF">2026-04-27T21:59:14Z</dcterms:created>
  <dcterms:modified xsi:type="dcterms:W3CDTF">2026-04-27T21:59:27Z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2026-04-04T00:00:00Z</vt:filetime>
  </property>
  <property fmtid="{D5CDD505-2E9C-101B-9397-08002B2CF9AE}" pid="3" name="Creator">
    <vt:lpwstr>Keynote</vt:lpwstr>
  </property>
  <property fmtid="{D5CDD505-2E9C-101B-9397-08002B2CF9AE}" pid="4" name="LastSaved">
    <vt:filetime>2026-04-27T00:00:00Z</vt:filetime>
  </property>
  <property fmtid="{D5CDD505-2E9C-101B-9397-08002B2CF9AE}" pid="5" name="Producer">
    <vt:lpwstr>macOS Version 10.16 (Build 20G1443) Quartz PDFContext</vt:lpwstr>
  </property>
</Properties>
</file>